
<file path=[Content_Types].xml><?xml version="1.0" encoding="utf-8"?>
<Types xmlns="http://schemas.openxmlformats.org/package/2006/content-types">
  <Default Extension="png" ContentType="image/png"/>
  <Default Extension="bin" ContentType="application/vnd.openxmlformats-officedocument.oleObject"/>
  <Default Extension="m4a" ContentType="audio/mp4"/>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3"/>
  </p:handoutMasterIdLst>
  <p:sldIdLst>
    <p:sldId id="258" r:id="rId2"/>
    <p:sldId id="271" r:id="rId3"/>
    <p:sldId id="262" r:id="rId4"/>
    <p:sldId id="263" r:id="rId5"/>
    <p:sldId id="264" r:id="rId6"/>
    <p:sldId id="268" r:id="rId7"/>
    <p:sldId id="269" r:id="rId8"/>
    <p:sldId id="270" r:id="rId9"/>
    <p:sldId id="265" r:id="rId10"/>
    <p:sldId id="266" r:id="rId11"/>
    <p:sldId id="267" r:id="rId12"/>
  </p:sldIdLst>
  <p:sldSz cx="9144000" cy="6858000" type="screen4x3"/>
  <p:notesSz cx="6808788" cy="9940925"/>
  <p:defaultTextStyle>
    <a:defPPr>
      <a:defRPr lang="sv-SE"/>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218"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51163" cy="498475"/>
          </a:xfrm>
          <a:prstGeom prst="rect">
            <a:avLst/>
          </a:prstGeom>
        </p:spPr>
        <p:txBody>
          <a:bodyPr vert="horz" lIns="91440" tIns="45720" rIns="91440" bIns="45720" rtlCol="0"/>
          <a:lstStyle>
            <a:lvl1pPr algn="l" eaLnBrk="1" hangingPunct="1">
              <a:defRPr sz="1200"/>
            </a:lvl1pPr>
          </a:lstStyle>
          <a:p>
            <a:pPr>
              <a:defRPr/>
            </a:pPr>
            <a:endParaRPr lang="sv-SE"/>
          </a:p>
        </p:txBody>
      </p:sp>
      <p:sp>
        <p:nvSpPr>
          <p:cNvPr id="3" name="Platshållare för datum 2"/>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eaLnBrk="1" hangingPunct="1">
              <a:defRPr sz="1200"/>
            </a:lvl1pPr>
          </a:lstStyle>
          <a:p>
            <a:pPr>
              <a:defRPr/>
            </a:pPr>
            <a:fld id="{5ACC0EF3-132A-4FB5-A3D2-97DE2351E192}" type="datetimeFigureOut">
              <a:rPr lang="sv-SE"/>
              <a:pPr>
                <a:defRPr/>
              </a:pPr>
              <a:t>2016-12-01</a:t>
            </a:fld>
            <a:endParaRPr lang="sv-SE"/>
          </a:p>
        </p:txBody>
      </p:sp>
      <p:sp>
        <p:nvSpPr>
          <p:cNvPr id="4" name="Platshållare för sidfot 3"/>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eaLnBrk="1" hangingPunct="1">
              <a:defRPr sz="1200"/>
            </a:lvl1pPr>
          </a:lstStyle>
          <a:p>
            <a:pPr>
              <a:defRPr/>
            </a:pPr>
            <a:endParaRPr lang="sv-SE"/>
          </a:p>
        </p:txBody>
      </p:sp>
      <p:sp>
        <p:nvSpPr>
          <p:cNvPr id="5" name="Platshållare för bildnummer 4"/>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eaLnBrk="1" hangingPunct="1">
              <a:defRPr sz="1200"/>
            </a:lvl1pPr>
          </a:lstStyle>
          <a:p>
            <a:pPr>
              <a:defRPr/>
            </a:pPr>
            <a:fld id="{BE0DCBCD-4AEC-40B4-AD67-008322645990}" type="slidenum">
              <a:rPr lang="sv-SE"/>
              <a:pPr>
                <a:defRPr/>
              </a:pPr>
              <a:t>‹#›</a:t>
            </a:fld>
            <a:endParaRPr lang="sv-SE"/>
          </a:p>
        </p:txBody>
      </p:sp>
    </p:spTree>
    <p:extLst>
      <p:ext uri="{BB962C8B-B14F-4D97-AF65-F5344CB8AC3E}">
        <p14:creationId xmlns:p14="http://schemas.microsoft.com/office/powerpoint/2010/main" val="174520372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1143000" y="1122363"/>
            <a:ext cx="6858000" cy="2387600"/>
          </a:xfrm>
        </p:spPr>
        <p:txBody>
          <a:bodyPr anchor="b"/>
          <a:lstStyle>
            <a:lvl1pPr algn="ctr">
              <a:defRPr sz="6000"/>
            </a:lvl1pPr>
          </a:lstStyle>
          <a:p>
            <a:r>
              <a:rPr lang="sv-SE"/>
              <a:t>Klicka här för att ändra format</a:t>
            </a:r>
          </a:p>
        </p:txBody>
      </p:sp>
      <p:sp>
        <p:nvSpPr>
          <p:cNvPr id="3" name="Underrubrik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format på underrubrik i bakgrunden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2"/>
          </p:nvPr>
        </p:nvSpPr>
        <p:spPr>
          <a:ln/>
        </p:spPr>
        <p:txBody>
          <a:bodyPr/>
          <a:lstStyle>
            <a:lvl1pPr>
              <a:defRPr/>
            </a:lvl1pPr>
          </a:lstStyle>
          <a:p>
            <a:pPr>
              <a:defRPr/>
            </a:pPr>
            <a:fld id="{A66FABE3-6071-450F-8B28-FD1C35459F23}" type="slidenum">
              <a:rPr lang="sv-SE" altLang="sv-SE"/>
              <a:pPr>
                <a:defRPr/>
              </a:pPr>
              <a:t>‹#›</a:t>
            </a:fld>
            <a:endParaRPr lang="sv-SE" altLang="sv-SE"/>
          </a:p>
        </p:txBody>
      </p:sp>
    </p:spTree>
    <p:extLst>
      <p:ext uri="{BB962C8B-B14F-4D97-AF65-F5344CB8AC3E}">
        <p14:creationId xmlns:p14="http://schemas.microsoft.com/office/powerpoint/2010/main" val="3448335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2"/>
          </p:nvPr>
        </p:nvSpPr>
        <p:spPr>
          <a:ln/>
        </p:spPr>
        <p:txBody>
          <a:bodyPr/>
          <a:lstStyle>
            <a:lvl1pPr>
              <a:defRPr/>
            </a:lvl1pPr>
          </a:lstStyle>
          <a:p>
            <a:pPr>
              <a:defRPr/>
            </a:pPr>
            <a:fld id="{10D3DF4D-F959-4A8F-9068-BA848EFA297A}" type="slidenum">
              <a:rPr lang="sv-SE" altLang="sv-SE"/>
              <a:pPr>
                <a:defRPr/>
              </a:pPr>
              <a:t>‹#›</a:t>
            </a:fld>
            <a:endParaRPr lang="sv-SE" altLang="sv-SE"/>
          </a:p>
        </p:txBody>
      </p:sp>
    </p:spTree>
    <p:extLst>
      <p:ext uri="{BB962C8B-B14F-4D97-AF65-F5344CB8AC3E}">
        <p14:creationId xmlns:p14="http://schemas.microsoft.com/office/powerpoint/2010/main" val="1329093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2"/>
          </p:nvPr>
        </p:nvSpPr>
        <p:spPr>
          <a:ln/>
        </p:spPr>
        <p:txBody>
          <a:bodyPr/>
          <a:lstStyle>
            <a:lvl1pPr>
              <a:defRPr/>
            </a:lvl1pPr>
          </a:lstStyle>
          <a:p>
            <a:pPr>
              <a:defRPr/>
            </a:pPr>
            <a:fld id="{84DA645E-E950-4176-A410-1149B42B927D}" type="slidenum">
              <a:rPr lang="sv-SE" altLang="sv-SE"/>
              <a:pPr>
                <a:defRPr/>
              </a:pPr>
              <a:t>‹#›</a:t>
            </a:fld>
            <a:endParaRPr lang="sv-SE" altLang="sv-SE"/>
          </a:p>
        </p:txBody>
      </p:sp>
    </p:spTree>
    <p:extLst>
      <p:ext uri="{BB962C8B-B14F-4D97-AF65-F5344CB8AC3E}">
        <p14:creationId xmlns:p14="http://schemas.microsoft.com/office/powerpoint/2010/main" val="3810437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2"/>
          </p:nvPr>
        </p:nvSpPr>
        <p:spPr>
          <a:ln/>
        </p:spPr>
        <p:txBody>
          <a:bodyPr/>
          <a:lstStyle>
            <a:lvl1pPr>
              <a:defRPr/>
            </a:lvl1pPr>
          </a:lstStyle>
          <a:p>
            <a:pPr>
              <a:defRPr/>
            </a:pPr>
            <a:fld id="{DDA6E103-CF6E-4362-9596-D35E2232B6A6}" type="slidenum">
              <a:rPr lang="sv-SE" altLang="sv-SE"/>
              <a:pPr>
                <a:defRPr/>
              </a:pPr>
              <a:t>‹#›</a:t>
            </a:fld>
            <a:endParaRPr lang="sv-SE" altLang="sv-SE"/>
          </a:p>
        </p:txBody>
      </p:sp>
    </p:spTree>
    <p:extLst>
      <p:ext uri="{BB962C8B-B14F-4D97-AF65-F5344CB8AC3E}">
        <p14:creationId xmlns:p14="http://schemas.microsoft.com/office/powerpoint/2010/main" val="621029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623888" y="1709738"/>
            <a:ext cx="7886700" cy="2852737"/>
          </a:xfrm>
        </p:spPr>
        <p:txBody>
          <a:bodyPr anchor="b"/>
          <a:lstStyle>
            <a:lvl1pPr>
              <a:defRPr sz="6000"/>
            </a:lvl1pPr>
          </a:lstStyle>
          <a:p>
            <a:r>
              <a:rPr lang="sv-SE"/>
              <a:t>Klicka här för att ändra format</a:t>
            </a:r>
          </a:p>
        </p:txBody>
      </p:sp>
      <p:sp>
        <p:nvSpPr>
          <p:cNvPr id="3" name="Platshållare för tex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sv-SE"/>
              <a:t>Klicka här för att ändra format på bakgrundstexten</a:t>
            </a:r>
          </a:p>
        </p:txBody>
      </p:sp>
      <p:sp>
        <p:nvSpPr>
          <p:cNvPr id="4"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5"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6" name="Rectangle 6"/>
          <p:cNvSpPr>
            <a:spLocks noGrp="1" noChangeArrowheads="1"/>
          </p:cNvSpPr>
          <p:nvPr>
            <p:ph type="sldNum" sz="quarter" idx="12"/>
          </p:nvPr>
        </p:nvSpPr>
        <p:spPr>
          <a:ln/>
        </p:spPr>
        <p:txBody>
          <a:bodyPr/>
          <a:lstStyle>
            <a:lvl1pPr>
              <a:defRPr/>
            </a:lvl1pPr>
          </a:lstStyle>
          <a:p>
            <a:pPr>
              <a:defRPr/>
            </a:pPr>
            <a:fld id="{10192C5A-EFDC-49F0-BA66-BFCC4CDBCB83}" type="slidenum">
              <a:rPr lang="sv-SE" altLang="sv-SE"/>
              <a:pPr>
                <a:defRPr/>
              </a:pPr>
              <a:t>‹#›</a:t>
            </a:fld>
            <a:endParaRPr lang="sv-SE" altLang="sv-SE"/>
          </a:p>
        </p:txBody>
      </p:sp>
    </p:spTree>
    <p:extLst>
      <p:ext uri="{BB962C8B-B14F-4D97-AF65-F5344CB8AC3E}">
        <p14:creationId xmlns:p14="http://schemas.microsoft.com/office/powerpoint/2010/main" val="3990337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7" name="Rectangle 6"/>
          <p:cNvSpPr>
            <a:spLocks noGrp="1" noChangeArrowheads="1"/>
          </p:cNvSpPr>
          <p:nvPr>
            <p:ph type="sldNum" sz="quarter" idx="12"/>
          </p:nvPr>
        </p:nvSpPr>
        <p:spPr>
          <a:ln/>
        </p:spPr>
        <p:txBody>
          <a:bodyPr/>
          <a:lstStyle>
            <a:lvl1pPr>
              <a:defRPr/>
            </a:lvl1pPr>
          </a:lstStyle>
          <a:p>
            <a:pPr>
              <a:defRPr/>
            </a:pPr>
            <a:fld id="{BBE7E2A8-9378-4A28-85A6-7D1E0FC4F978}" type="slidenum">
              <a:rPr lang="sv-SE" altLang="sv-SE"/>
              <a:pPr>
                <a:defRPr/>
              </a:pPr>
              <a:t>‹#›</a:t>
            </a:fld>
            <a:endParaRPr lang="sv-SE" altLang="sv-SE"/>
          </a:p>
        </p:txBody>
      </p:sp>
    </p:spTree>
    <p:extLst>
      <p:ext uri="{BB962C8B-B14F-4D97-AF65-F5344CB8AC3E}">
        <p14:creationId xmlns:p14="http://schemas.microsoft.com/office/powerpoint/2010/main" val="3064993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a:xfrm>
            <a:off x="630238" y="365125"/>
            <a:ext cx="7886700" cy="1325563"/>
          </a:xfrm>
        </p:spPr>
        <p:txBody>
          <a:bodyPr/>
          <a:lstStyle/>
          <a:p>
            <a:r>
              <a:rPr lang="sv-SE"/>
              <a:t>Klicka här för att ändra format</a:t>
            </a:r>
          </a:p>
        </p:txBody>
      </p:sp>
      <p:sp>
        <p:nvSpPr>
          <p:cNvPr id="3" name="Platshållare för tex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630238" y="2505075"/>
            <a:ext cx="386873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29150" y="2505075"/>
            <a:ext cx="38877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8"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9" name="Rectangle 6"/>
          <p:cNvSpPr>
            <a:spLocks noGrp="1" noChangeArrowheads="1"/>
          </p:cNvSpPr>
          <p:nvPr>
            <p:ph type="sldNum" sz="quarter" idx="12"/>
          </p:nvPr>
        </p:nvSpPr>
        <p:spPr>
          <a:ln/>
        </p:spPr>
        <p:txBody>
          <a:bodyPr/>
          <a:lstStyle>
            <a:lvl1pPr>
              <a:defRPr/>
            </a:lvl1pPr>
          </a:lstStyle>
          <a:p>
            <a:pPr>
              <a:defRPr/>
            </a:pPr>
            <a:fld id="{AEFD4691-0391-46EB-89A4-CBDBF76B0428}" type="slidenum">
              <a:rPr lang="sv-SE" altLang="sv-SE"/>
              <a:pPr>
                <a:defRPr/>
              </a:pPr>
              <a:t>‹#›</a:t>
            </a:fld>
            <a:endParaRPr lang="sv-SE" altLang="sv-SE"/>
          </a:p>
        </p:txBody>
      </p:sp>
    </p:spTree>
    <p:extLst>
      <p:ext uri="{BB962C8B-B14F-4D97-AF65-F5344CB8AC3E}">
        <p14:creationId xmlns:p14="http://schemas.microsoft.com/office/powerpoint/2010/main" val="3764895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4"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5" name="Rectangle 6"/>
          <p:cNvSpPr>
            <a:spLocks noGrp="1" noChangeArrowheads="1"/>
          </p:cNvSpPr>
          <p:nvPr>
            <p:ph type="sldNum" sz="quarter" idx="12"/>
          </p:nvPr>
        </p:nvSpPr>
        <p:spPr>
          <a:ln/>
        </p:spPr>
        <p:txBody>
          <a:bodyPr/>
          <a:lstStyle>
            <a:lvl1pPr>
              <a:defRPr/>
            </a:lvl1pPr>
          </a:lstStyle>
          <a:p>
            <a:pPr>
              <a:defRPr/>
            </a:pPr>
            <a:fld id="{C021D771-C180-4DBD-9F59-818FB93C8C70}" type="slidenum">
              <a:rPr lang="sv-SE" altLang="sv-SE"/>
              <a:pPr>
                <a:defRPr/>
              </a:pPr>
              <a:t>‹#›</a:t>
            </a:fld>
            <a:endParaRPr lang="sv-SE" altLang="sv-SE"/>
          </a:p>
        </p:txBody>
      </p:sp>
    </p:spTree>
    <p:extLst>
      <p:ext uri="{BB962C8B-B14F-4D97-AF65-F5344CB8AC3E}">
        <p14:creationId xmlns:p14="http://schemas.microsoft.com/office/powerpoint/2010/main" val="4179801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3"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4" name="Rectangle 6"/>
          <p:cNvSpPr>
            <a:spLocks noGrp="1" noChangeArrowheads="1"/>
          </p:cNvSpPr>
          <p:nvPr>
            <p:ph type="sldNum" sz="quarter" idx="12"/>
          </p:nvPr>
        </p:nvSpPr>
        <p:spPr>
          <a:ln/>
        </p:spPr>
        <p:txBody>
          <a:bodyPr/>
          <a:lstStyle>
            <a:lvl1pPr>
              <a:defRPr/>
            </a:lvl1pPr>
          </a:lstStyle>
          <a:p>
            <a:pPr>
              <a:defRPr/>
            </a:pPr>
            <a:fld id="{62FACFB3-2D6D-488B-A459-1493E66DFE8A}" type="slidenum">
              <a:rPr lang="sv-SE" altLang="sv-SE"/>
              <a:pPr>
                <a:defRPr/>
              </a:pPr>
              <a:t>‹#›</a:t>
            </a:fld>
            <a:endParaRPr lang="sv-SE" altLang="sv-SE"/>
          </a:p>
        </p:txBody>
      </p:sp>
    </p:spTree>
    <p:extLst>
      <p:ext uri="{BB962C8B-B14F-4D97-AF65-F5344CB8AC3E}">
        <p14:creationId xmlns:p14="http://schemas.microsoft.com/office/powerpoint/2010/main" val="1817814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57200"/>
            <a:ext cx="2949575" cy="1600200"/>
          </a:xfrm>
        </p:spPr>
        <p:txBody>
          <a:bodyPr anchor="b"/>
          <a:lstStyle>
            <a:lvl1pPr>
              <a:defRPr sz="3200"/>
            </a:lvl1pPr>
          </a:lstStyle>
          <a:p>
            <a:r>
              <a:rPr lang="sv-SE"/>
              <a:t>Klicka här för att ändra format</a:t>
            </a:r>
          </a:p>
        </p:txBody>
      </p:sp>
      <p:sp>
        <p:nvSpPr>
          <p:cNvPr id="3" name="Platshållare för innehåll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7" name="Rectangle 6"/>
          <p:cNvSpPr>
            <a:spLocks noGrp="1" noChangeArrowheads="1"/>
          </p:cNvSpPr>
          <p:nvPr>
            <p:ph type="sldNum" sz="quarter" idx="12"/>
          </p:nvPr>
        </p:nvSpPr>
        <p:spPr>
          <a:ln/>
        </p:spPr>
        <p:txBody>
          <a:bodyPr/>
          <a:lstStyle>
            <a:lvl1pPr>
              <a:defRPr/>
            </a:lvl1pPr>
          </a:lstStyle>
          <a:p>
            <a:pPr>
              <a:defRPr/>
            </a:pPr>
            <a:fld id="{CF265279-EB63-417C-98F3-CE58083BB97C}" type="slidenum">
              <a:rPr lang="sv-SE" altLang="sv-SE"/>
              <a:pPr>
                <a:defRPr/>
              </a:pPr>
              <a:t>‹#›</a:t>
            </a:fld>
            <a:endParaRPr lang="sv-SE" altLang="sv-SE"/>
          </a:p>
        </p:txBody>
      </p:sp>
    </p:spTree>
    <p:extLst>
      <p:ext uri="{BB962C8B-B14F-4D97-AF65-F5344CB8AC3E}">
        <p14:creationId xmlns:p14="http://schemas.microsoft.com/office/powerpoint/2010/main" val="145365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630238" y="457200"/>
            <a:ext cx="2949575" cy="1600200"/>
          </a:xfrm>
        </p:spPr>
        <p:txBody>
          <a:bodyPr anchor="b"/>
          <a:lstStyle>
            <a:lvl1pPr>
              <a:defRPr sz="3200"/>
            </a:lvl1pPr>
          </a:lstStyle>
          <a:p>
            <a:r>
              <a:rPr lang="sv-SE"/>
              <a:t>Klicka här för att ändra format</a:t>
            </a:r>
          </a:p>
        </p:txBody>
      </p:sp>
      <p:sp>
        <p:nvSpPr>
          <p:cNvPr id="3" name="Platshållare för bild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v-SE" noProof="0"/>
          </a:p>
        </p:txBody>
      </p:sp>
      <p:sp>
        <p:nvSpPr>
          <p:cNvPr id="4" name="Platshållare för tex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Rectangle 4"/>
          <p:cNvSpPr>
            <a:spLocks noGrp="1" noChangeArrowheads="1"/>
          </p:cNvSpPr>
          <p:nvPr>
            <p:ph type="dt" sz="half" idx="10"/>
          </p:nvPr>
        </p:nvSpPr>
        <p:spPr>
          <a:ln/>
        </p:spPr>
        <p:txBody>
          <a:bodyPr/>
          <a:lstStyle>
            <a:lvl1pPr>
              <a:defRPr/>
            </a:lvl1pPr>
          </a:lstStyle>
          <a:p>
            <a:pPr>
              <a:defRPr/>
            </a:pPr>
            <a:endParaRPr lang="sv-SE" altLang="sv-SE"/>
          </a:p>
        </p:txBody>
      </p:sp>
      <p:sp>
        <p:nvSpPr>
          <p:cNvPr id="6" name="Rectangle 5"/>
          <p:cNvSpPr>
            <a:spLocks noGrp="1" noChangeArrowheads="1"/>
          </p:cNvSpPr>
          <p:nvPr>
            <p:ph type="ftr" sz="quarter" idx="11"/>
          </p:nvPr>
        </p:nvSpPr>
        <p:spPr>
          <a:ln/>
        </p:spPr>
        <p:txBody>
          <a:bodyPr/>
          <a:lstStyle>
            <a:lvl1pPr>
              <a:defRPr/>
            </a:lvl1pPr>
          </a:lstStyle>
          <a:p>
            <a:pPr>
              <a:defRPr/>
            </a:pPr>
            <a:endParaRPr lang="sv-SE" altLang="sv-SE"/>
          </a:p>
        </p:txBody>
      </p:sp>
      <p:sp>
        <p:nvSpPr>
          <p:cNvPr id="7" name="Rectangle 6"/>
          <p:cNvSpPr>
            <a:spLocks noGrp="1" noChangeArrowheads="1"/>
          </p:cNvSpPr>
          <p:nvPr>
            <p:ph type="sldNum" sz="quarter" idx="12"/>
          </p:nvPr>
        </p:nvSpPr>
        <p:spPr>
          <a:ln/>
        </p:spPr>
        <p:txBody>
          <a:bodyPr/>
          <a:lstStyle>
            <a:lvl1pPr>
              <a:defRPr/>
            </a:lvl1pPr>
          </a:lstStyle>
          <a:p>
            <a:pPr>
              <a:defRPr/>
            </a:pPr>
            <a:fld id="{FF418BD3-1A60-4428-B78A-7CFB28D22239}" type="slidenum">
              <a:rPr lang="sv-SE" altLang="sv-SE"/>
              <a:pPr>
                <a:defRPr/>
              </a:pPr>
              <a:t>‹#›</a:t>
            </a:fld>
            <a:endParaRPr lang="sv-SE" altLang="sv-SE"/>
          </a:p>
        </p:txBody>
      </p:sp>
    </p:spTree>
    <p:extLst>
      <p:ext uri="{BB962C8B-B14F-4D97-AF65-F5344CB8AC3E}">
        <p14:creationId xmlns:p14="http://schemas.microsoft.com/office/powerpoint/2010/main" val="15390572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sv-SE" altLang="sv-SE"/>
              <a:t>Klicka här för att ändra format</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sv-SE" altLang="sv-SE"/>
              <a:t>Klicka här för att ändra format på bakgrundstexten</a:t>
            </a:r>
          </a:p>
          <a:p>
            <a:pPr lvl="1"/>
            <a:r>
              <a:rPr lang="sv-SE" altLang="sv-SE"/>
              <a:t>Nivå två</a:t>
            </a:r>
          </a:p>
          <a:p>
            <a:pPr lvl="2"/>
            <a:r>
              <a:rPr lang="sv-SE" altLang="sv-SE"/>
              <a:t>Nivå tre</a:t>
            </a:r>
          </a:p>
          <a:p>
            <a:pPr lvl="3"/>
            <a:r>
              <a:rPr lang="sv-SE" altLang="sv-SE"/>
              <a:t>Nivå fyra</a:t>
            </a:r>
          </a:p>
          <a:p>
            <a:pPr lvl="4"/>
            <a:r>
              <a:rPr lang="sv-SE" altLang="sv-SE"/>
              <a:t>Nivå fem</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sv-SE" altLang="sv-SE"/>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sv-SE" altLang="sv-SE"/>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E9130A2B-869C-4CE2-BC09-00E595B17A21}" type="slidenum">
              <a:rPr lang="sv-SE" altLang="sv-SE"/>
              <a:pPr>
                <a:defRPr/>
              </a:pPr>
              <a:t>‹#›</a:t>
            </a:fld>
            <a:endParaRPr lang="sv-SE" altLang="sv-S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1.m4a"/><Relationship Id="rId7" Type="http://schemas.openxmlformats.org/officeDocument/2006/relationships/image" Target="../media/image1.png"/><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4.xml"/><Relationship Id="rId4" Type="http://schemas.openxmlformats.org/officeDocument/2006/relationships/audio" Target="../media/media1.m4a"/></Relationships>
</file>

<file path=ppt/slides/_rels/slide10.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10.m4a"/><Relationship Id="rId7" Type="http://schemas.openxmlformats.org/officeDocument/2006/relationships/image" Target="../media/image1.png"/><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oleObject" Target="../embeddings/oleObject10.bin"/><Relationship Id="rId5" Type="http://schemas.openxmlformats.org/officeDocument/2006/relationships/slideLayout" Target="../slideLayouts/slideLayout4.xml"/><Relationship Id="rId4" Type="http://schemas.openxmlformats.org/officeDocument/2006/relationships/audio" Target="../media/media10.m4a"/></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11.m4a"/><Relationship Id="rId7" Type="http://schemas.openxmlformats.org/officeDocument/2006/relationships/image" Target="../media/image1.png"/><Relationship Id="rId2" Type="http://schemas.openxmlformats.org/officeDocument/2006/relationships/tags" Target="../tags/tag11.xml"/><Relationship Id="rId1" Type="http://schemas.openxmlformats.org/officeDocument/2006/relationships/vmlDrawing" Target="../drawings/vmlDrawing11.vml"/><Relationship Id="rId6" Type="http://schemas.openxmlformats.org/officeDocument/2006/relationships/oleObject" Target="../embeddings/oleObject11.bin"/><Relationship Id="rId5" Type="http://schemas.openxmlformats.org/officeDocument/2006/relationships/slideLayout" Target="../slideLayouts/slideLayout4.xml"/><Relationship Id="rId4" Type="http://schemas.openxmlformats.org/officeDocument/2006/relationships/audio" Target="../media/media11.m4a"/></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2.m4a"/><Relationship Id="rId7" Type="http://schemas.openxmlformats.org/officeDocument/2006/relationships/image" Target="../media/image1.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slideLayout" Target="../slideLayouts/slideLayout4.xml"/><Relationship Id="rId4" Type="http://schemas.openxmlformats.org/officeDocument/2006/relationships/audio" Target="../media/media2.m4a"/></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3.m4a"/><Relationship Id="rId7" Type="http://schemas.openxmlformats.org/officeDocument/2006/relationships/image" Target="../media/image1.png"/><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slideLayout" Target="../slideLayouts/slideLayout4.xml"/><Relationship Id="rId4" Type="http://schemas.openxmlformats.org/officeDocument/2006/relationships/audio" Target="../media/media3.m4a"/></Relationships>
</file>

<file path=ppt/slides/_rels/slide4.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4.m4a"/><Relationship Id="rId7" Type="http://schemas.openxmlformats.org/officeDocument/2006/relationships/image" Target="../media/image1.png"/><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Layout" Target="../slideLayouts/slideLayout4.xml"/><Relationship Id="rId4" Type="http://schemas.openxmlformats.org/officeDocument/2006/relationships/audio" Target="../media/media4.m4a"/></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5.m4a"/><Relationship Id="rId7" Type="http://schemas.openxmlformats.org/officeDocument/2006/relationships/image" Target="../media/image1.png"/><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Layout" Target="../slideLayouts/slideLayout4.xml"/><Relationship Id="rId4" Type="http://schemas.openxmlformats.org/officeDocument/2006/relationships/audio" Target="../media/media5.m4a"/></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6.m4a"/><Relationship Id="rId7" Type="http://schemas.openxmlformats.org/officeDocument/2006/relationships/image" Target="../media/image1.png"/><Relationship Id="rId2" Type="http://schemas.openxmlformats.org/officeDocument/2006/relationships/tags" Target="../tags/tag6.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Layout" Target="../slideLayouts/slideLayout4.xml"/><Relationship Id="rId4" Type="http://schemas.openxmlformats.org/officeDocument/2006/relationships/audio" Target="../media/media6.m4a"/></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7.m4a"/><Relationship Id="rId7" Type="http://schemas.openxmlformats.org/officeDocument/2006/relationships/image" Target="../media/image1.png"/><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slideLayout" Target="../slideLayouts/slideLayout4.xml"/><Relationship Id="rId4" Type="http://schemas.openxmlformats.org/officeDocument/2006/relationships/audio" Target="../media/media7.m4a"/></Relationships>
</file>

<file path=ppt/slides/_rels/slide8.xml.rels><?xml version="1.0" encoding="UTF-8" standalone="yes"?>
<Relationships xmlns="http://schemas.openxmlformats.org/package/2006/relationships"><Relationship Id="rId8" Type="http://schemas.openxmlformats.org/officeDocument/2006/relationships/image" Target="../media/image3.jpeg"/><Relationship Id="rId3" Type="http://schemas.microsoft.com/office/2007/relationships/media" Target="../media/media8.m4a"/><Relationship Id="rId7" Type="http://schemas.openxmlformats.org/officeDocument/2006/relationships/image" Target="../media/image1.png"/><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oleObject" Target="../embeddings/oleObject8.bin"/><Relationship Id="rId5" Type="http://schemas.openxmlformats.org/officeDocument/2006/relationships/slideLayout" Target="../slideLayouts/slideLayout4.xml"/><Relationship Id="rId4" Type="http://schemas.openxmlformats.org/officeDocument/2006/relationships/audio" Target="../media/media8.m4a"/><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9.m4a"/><Relationship Id="rId7" Type="http://schemas.openxmlformats.org/officeDocument/2006/relationships/image" Target="../media/image1.png"/><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oleObject" Target="../embeddings/oleObject9.bin"/><Relationship Id="rId5" Type="http://schemas.openxmlformats.org/officeDocument/2006/relationships/slideLayout" Target="../slideLayouts/slideLayout4.xml"/><Relationship Id="rId4" Type="http://schemas.openxmlformats.org/officeDocument/2006/relationships/audio" Target="../media/media9.m4a"/></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871538" y="1366838"/>
            <a:ext cx="6551612" cy="1990725"/>
          </a:xfrm>
        </p:spPr>
        <p:txBody>
          <a:bodyPr/>
          <a:lstStyle/>
          <a:p>
            <a:pPr eaLnBrk="1" hangingPunct="1"/>
            <a:r>
              <a:rPr lang="sv-SE" altLang="sv-SE" sz="6600" dirty="0"/>
              <a:t>Hagagymnasiet</a:t>
            </a:r>
          </a:p>
        </p:txBody>
      </p:sp>
      <p:graphicFrame>
        <p:nvGraphicFramePr>
          <p:cNvPr id="3075" name="Object 3"/>
          <p:cNvGraphicFramePr>
            <a:graphicFrameLocks noGrp="1" noChangeAspect="1"/>
          </p:cNvGraphicFramePr>
          <p:nvPr>
            <p:ph sz="half" idx="2"/>
          </p:nvPr>
        </p:nvGraphicFramePr>
        <p:xfrm>
          <a:off x="6354763" y="5602288"/>
          <a:ext cx="1362075" cy="1055687"/>
        </p:xfrm>
        <a:graphic>
          <a:graphicData uri="http://schemas.openxmlformats.org/presentationml/2006/ole">
            <mc:AlternateContent xmlns:mc="http://schemas.openxmlformats.org/markup-compatibility/2006">
              <mc:Choice xmlns:v="urn:schemas-microsoft-com:vml" Requires="v">
                <p:oleObj spid="_x0000_s3083" name="Bitmappsbild" r:id="rId6" imgW="1523810" imgH="1181265" progId="Paint.Picture">
                  <p:embed/>
                </p:oleObj>
              </mc:Choice>
              <mc:Fallback>
                <p:oleObj name="Bitmappsbild" r:id="rId6" imgW="1523810" imgH="1181265" progId="Paint.Picture">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4763" y="5602288"/>
                        <a:ext cx="1362075" cy="105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6" name="Rectangle 4"/>
          <p:cNvSpPr>
            <a:spLocks noChangeArrowheads="1"/>
          </p:cNvSpPr>
          <p:nvPr/>
        </p:nvSpPr>
        <p:spPr bwMode="auto">
          <a:xfrm>
            <a:off x="8262938" y="0"/>
            <a:ext cx="881062" cy="6858000"/>
          </a:xfrm>
          <a:prstGeom prst="rect">
            <a:avLst/>
          </a:prstGeom>
          <a:solidFill>
            <a:srgbClr val="DB2F3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sv-SE" altLang="sv-SE" sz="1800"/>
          </a:p>
        </p:txBody>
      </p:sp>
      <p:sp>
        <p:nvSpPr>
          <p:cNvPr id="3077" name="Text Box 5"/>
          <p:cNvSpPr txBox="1">
            <a:spLocks noChangeArrowheads="1"/>
          </p:cNvSpPr>
          <p:nvPr/>
        </p:nvSpPr>
        <p:spPr bwMode="auto">
          <a:xfrm>
            <a:off x="1147763" y="6196013"/>
            <a:ext cx="3408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sv-SE" altLang="sv-SE" sz="1800" b="1">
                <a:solidFill>
                  <a:srgbClr val="0077BB"/>
                </a:solidFill>
              </a:rPr>
              <a:t>www.hagagymnasiet.se</a:t>
            </a:r>
          </a:p>
        </p:txBody>
      </p:sp>
      <p:sp>
        <p:nvSpPr>
          <p:cNvPr id="4102" name="Text Box 6"/>
          <p:cNvSpPr txBox="1">
            <a:spLocks noChangeArrowheads="1"/>
          </p:cNvSpPr>
          <p:nvPr/>
        </p:nvSpPr>
        <p:spPr bwMode="auto">
          <a:xfrm>
            <a:off x="1517650" y="2817813"/>
            <a:ext cx="5259388" cy="523875"/>
          </a:xfrm>
          <a:prstGeom prst="rect">
            <a:avLst/>
          </a:prstGeom>
          <a:noFill/>
          <a:ln>
            <a:noFill/>
          </a:ln>
          <a:effectLst>
            <a:outerShdw dist="107763"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sv-SE" altLang="sv-SE" sz="2800" dirty="0"/>
              <a:t>Effektiv informationsförmedling</a:t>
            </a:r>
          </a:p>
        </p:txBody>
      </p:sp>
      <p:sp>
        <p:nvSpPr>
          <p:cNvPr id="3079" name="Rectangle 7"/>
          <p:cNvSpPr>
            <a:spLocks noGrp="1" noChangeArrowheads="1"/>
          </p:cNvSpPr>
          <p:nvPr>
            <p:ph sz="half" idx="1"/>
          </p:nvPr>
        </p:nvSpPr>
        <p:spPr>
          <a:xfrm>
            <a:off x="187325" y="5662613"/>
            <a:ext cx="5329238" cy="533400"/>
          </a:xfrm>
        </p:spPr>
        <p:txBody>
          <a:bodyPr/>
          <a:lstStyle/>
          <a:p>
            <a:pPr marL="0" indent="0" eaLnBrk="1" hangingPunct="1">
              <a:buFontTx/>
              <a:buNone/>
            </a:pPr>
            <a:r>
              <a:rPr lang="sv-SE" altLang="sv-SE" sz="2800"/>
              <a:t>PRIO: Informationsflöden</a:t>
            </a:r>
          </a:p>
        </p:txBody>
      </p:sp>
      <p:pic>
        <p:nvPicPr>
          <p:cNvPr id="2" name="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398669" y="260648"/>
            <a:ext cx="609600" cy="609600"/>
          </a:xfrm>
          <a:prstGeom prst="rect">
            <a:avLst/>
          </a:prstGeom>
        </p:spPr>
      </p:pic>
    </p:spTree>
    <p:custDataLst>
      <p:tags r:id="rId2"/>
    </p:custDataLst>
  </p:cSld>
  <p:clrMapOvr>
    <a:masterClrMapping/>
  </p:clrMapOvr>
  <p:transition advTm="12469"/>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 presetClass="entr" presetSubtype="0" fill="hold" grpId="0" nodeType="afterEffect">
                                  <p:stCondLst>
                                    <p:cond delay="2000"/>
                                  </p:stCondLst>
                                  <p:childTnLst>
                                    <p:set>
                                      <p:cBhvr>
                                        <p:cTn id="9" dur="1" fill="hold">
                                          <p:stCondLst>
                                            <p:cond delay="0"/>
                                          </p:stCondLst>
                                        </p:cTn>
                                        <p:tgtEl>
                                          <p:spTgt spid="4102"/>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3" presetClass="mediacall" presetSubtype="0" fill="hold" nodeType="clickEffect">
                                  <p:stCondLst>
                                    <p:cond delay="0"/>
                                  </p:stCondLst>
                                  <p:childTnLst>
                                    <p:cmd type="call" cmd="stop">
                                      <p:cBhvr>
                                        <p:cTn id="13"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4" repeatCount="indefinite" fill="hold" display="0">
                  <p:stCondLst>
                    <p:cond delay="indefinite"/>
                  </p:stCondLst>
                  <p:endCondLst>
                    <p:cond evt="onStopAudio" delay="0">
                      <p:tgtEl>
                        <p:sldTgt/>
                      </p:tgtEl>
                    </p:cond>
                  </p:endCondLst>
                </p:cTn>
                <p:tgtEl>
                  <p:spTgt spid="2"/>
                </p:tgtEl>
              </p:cMediaNode>
            </p:audio>
          </p:childTnLst>
        </p:cTn>
      </p:par>
    </p:tnLst>
    <p:bldLst>
      <p:bldP spid="4102" grpId="0"/>
    </p:bldLst>
  </p:timing>
  <p:extLst>
    <p:ext uri="{E180D4A7-C9FB-4DFB-919C-405C955672EB}">
      <p14:showEvtLst xmlns:p14="http://schemas.microsoft.com/office/powerpoint/2010/main">
        <p14:playEvt time="37" objId="2"/>
        <p14:playEvt time="10992" objId="2"/>
        <p14:stopEvt time="11374"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2290" name="Object 3"/>
          <p:cNvGraphicFramePr>
            <a:graphicFrameLocks noGrp="1" noChangeAspect="1"/>
          </p:cNvGraphicFramePr>
          <p:nvPr>
            <p:ph sz="half" idx="2"/>
          </p:nvPr>
        </p:nvGraphicFramePr>
        <p:xfrm>
          <a:off x="6354763" y="5602288"/>
          <a:ext cx="1362075" cy="1055687"/>
        </p:xfrm>
        <a:graphic>
          <a:graphicData uri="http://schemas.openxmlformats.org/presentationml/2006/ole">
            <mc:AlternateContent xmlns:mc="http://schemas.openxmlformats.org/markup-compatibility/2006">
              <mc:Choice xmlns:v="urn:schemas-microsoft-com:vml" Requires="v">
                <p:oleObj spid="_x0000_s12298" name="Bitmappsbild" r:id="rId6" imgW="1523810" imgH="1181265" progId="Paint.Picture">
                  <p:embed/>
                </p:oleObj>
              </mc:Choice>
              <mc:Fallback>
                <p:oleObj name="Bitmappsbild" r:id="rId6" imgW="1523810" imgH="1181265" progId="Paint.Picture">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4763" y="5602288"/>
                        <a:ext cx="1362075" cy="105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91" name="Rectangle 4"/>
          <p:cNvSpPr>
            <a:spLocks noChangeArrowheads="1"/>
          </p:cNvSpPr>
          <p:nvPr/>
        </p:nvSpPr>
        <p:spPr bwMode="auto">
          <a:xfrm>
            <a:off x="8262938" y="0"/>
            <a:ext cx="881062" cy="6858000"/>
          </a:xfrm>
          <a:prstGeom prst="rect">
            <a:avLst/>
          </a:prstGeom>
          <a:solidFill>
            <a:srgbClr val="DB2F3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sv-SE" altLang="sv-SE" sz="1800"/>
          </a:p>
        </p:txBody>
      </p:sp>
      <p:sp>
        <p:nvSpPr>
          <p:cNvPr id="12292" name="Text Box 5"/>
          <p:cNvSpPr txBox="1">
            <a:spLocks noChangeArrowheads="1"/>
          </p:cNvSpPr>
          <p:nvPr/>
        </p:nvSpPr>
        <p:spPr bwMode="auto">
          <a:xfrm>
            <a:off x="1147763" y="6196013"/>
            <a:ext cx="3408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sv-SE" altLang="sv-SE" sz="1800" b="1">
                <a:solidFill>
                  <a:srgbClr val="0077BB"/>
                </a:solidFill>
              </a:rPr>
              <a:t>www.hagagymnasiet.se</a:t>
            </a:r>
          </a:p>
        </p:txBody>
      </p:sp>
      <p:sp>
        <p:nvSpPr>
          <p:cNvPr id="12293" name="textruta 1"/>
          <p:cNvSpPr txBox="1">
            <a:spLocks noChangeArrowheads="1"/>
          </p:cNvSpPr>
          <p:nvPr/>
        </p:nvSpPr>
        <p:spPr bwMode="auto">
          <a:xfrm>
            <a:off x="971550" y="1412875"/>
            <a:ext cx="61928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800"/>
              <a:t>Utöka samarbete med ”syskonskolor” och kommun i stort för att skapa en mer enhetlig informationshantering. Hur gör de andra? Och ta lärdom av varandra.</a:t>
            </a:r>
          </a:p>
          <a:p>
            <a:pPr>
              <a:spcBef>
                <a:spcPct val="0"/>
              </a:spcBef>
              <a:buFontTx/>
              <a:buNone/>
            </a:pPr>
            <a:endParaRPr lang="sv-SE" altLang="sv-SE" sz="1800"/>
          </a:p>
          <a:p>
            <a:pPr>
              <a:spcBef>
                <a:spcPct val="0"/>
              </a:spcBef>
              <a:buFontTx/>
              <a:buNone/>
            </a:pPr>
            <a:r>
              <a:rPr lang="sv-SE" altLang="sv-SE" sz="1800"/>
              <a:t>De flesta stora företag har minst en person som är informationsansvarig och i skolans värld (som är en stor organisation) ligger det på rektorns ansvar. Är det för att hen har för lite att göra?</a:t>
            </a:r>
          </a:p>
        </p:txBody>
      </p:sp>
      <p:sp>
        <p:nvSpPr>
          <p:cNvPr id="12294" name="Rectangle 2"/>
          <p:cNvSpPr>
            <a:spLocks noGrp="1" noChangeArrowheads="1"/>
          </p:cNvSpPr>
          <p:nvPr>
            <p:ph type="title"/>
          </p:nvPr>
        </p:nvSpPr>
        <p:spPr>
          <a:xfrm>
            <a:off x="107950" y="777875"/>
            <a:ext cx="6551613" cy="635000"/>
          </a:xfrm>
        </p:spPr>
        <p:txBody>
          <a:bodyPr/>
          <a:lstStyle/>
          <a:p>
            <a:r>
              <a:rPr lang="sv-SE" altLang="sv-SE" sz="2800"/>
              <a:t>Samarbete</a:t>
            </a:r>
          </a:p>
        </p:txBody>
      </p:sp>
      <p:pic>
        <p:nvPicPr>
          <p:cNvPr id="2" name="10">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398669" y="171687"/>
            <a:ext cx="609600" cy="609600"/>
          </a:xfrm>
          <a:prstGeom prst="rect">
            <a:avLst/>
          </a:prstGeom>
        </p:spPr>
      </p:pic>
    </p:spTree>
    <p:custDataLst>
      <p:tags r:id="rId2"/>
    </p:custDataLst>
  </p:cSld>
  <p:clrMapOvr>
    <a:masterClrMapping/>
  </p:clrMapOvr>
  <p:transition advTm="261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 repeatCount="indefinite"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 objId="2"/>
        <p14:stopEvt time="25257" objId="2"/>
      </p14:showEvtLst>
    </p:ext>
  </p:extLs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314" name="Object 3"/>
          <p:cNvGraphicFramePr>
            <a:graphicFrameLocks noGrp="1" noChangeAspect="1"/>
          </p:cNvGraphicFramePr>
          <p:nvPr>
            <p:ph sz="half" idx="2"/>
          </p:nvPr>
        </p:nvGraphicFramePr>
        <p:xfrm>
          <a:off x="6354763" y="5602288"/>
          <a:ext cx="1362075" cy="1055687"/>
        </p:xfrm>
        <a:graphic>
          <a:graphicData uri="http://schemas.openxmlformats.org/presentationml/2006/ole">
            <mc:AlternateContent xmlns:mc="http://schemas.openxmlformats.org/markup-compatibility/2006">
              <mc:Choice xmlns:v="urn:schemas-microsoft-com:vml" Requires="v">
                <p:oleObj spid="_x0000_s13322" name="Bitmappsbild" r:id="rId6" imgW="1523810" imgH="1181265" progId="Paint.Picture">
                  <p:embed/>
                </p:oleObj>
              </mc:Choice>
              <mc:Fallback>
                <p:oleObj name="Bitmappsbild" r:id="rId6" imgW="1523810" imgH="1181265" progId="Paint.Picture">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4763" y="5602288"/>
                        <a:ext cx="1362075" cy="105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5" name="Rectangle 4"/>
          <p:cNvSpPr>
            <a:spLocks noChangeArrowheads="1"/>
          </p:cNvSpPr>
          <p:nvPr/>
        </p:nvSpPr>
        <p:spPr bwMode="auto">
          <a:xfrm>
            <a:off x="8262938" y="0"/>
            <a:ext cx="881062" cy="6858000"/>
          </a:xfrm>
          <a:prstGeom prst="rect">
            <a:avLst/>
          </a:prstGeom>
          <a:solidFill>
            <a:srgbClr val="DB2F3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sv-SE" altLang="sv-SE" sz="1800"/>
          </a:p>
        </p:txBody>
      </p:sp>
      <p:sp>
        <p:nvSpPr>
          <p:cNvPr id="13316" name="Text Box 5"/>
          <p:cNvSpPr txBox="1">
            <a:spLocks noChangeArrowheads="1"/>
          </p:cNvSpPr>
          <p:nvPr/>
        </p:nvSpPr>
        <p:spPr bwMode="auto">
          <a:xfrm>
            <a:off x="1147763" y="6196013"/>
            <a:ext cx="3408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sv-SE" altLang="sv-SE" sz="1800" b="1">
                <a:solidFill>
                  <a:srgbClr val="0077BB"/>
                </a:solidFill>
              </a:rPr>
              <a:t>www.hagagymnasiet.se</a:t>
            </a:r>
          </a:p>
        </p:txBody>
      </p:sp>
      <p:sp>
        <p:nvSpPr>
          <p:cNvPr id="2" name="textruta 1"/>
          <p:cNvSpPr txBox="1"/>
          <p:nvPr/>
        </p:nvSpPr>
        <p:spPr>
          <a:xfrm>
            <a:off x="971550" y="1412875"/>
            <a:ext cx="6192838" cy="3694113"/>
          </a:xfrm>
          <a:prstGeom prst="rect">
            <a:avLst/>
          </a:prstGeom>
          <a:noFill/>
        </p:spPr>
        <p:txBody>
          <a:bodyPr>
            <a:spAutoFit/>
          </a:bodyPr>
          <a:lstStyle/>
          <a:p>
            <a:pPr marL="285750" indent="-285750">
              <a:lnSpc>
                <a:spcPct val="150000"/>
              </a:lnSpc>
              <a:buFont typeface="Arial" panose="020B0604020202020204" pitchFamily="34" charset="0"/>
              <a:buChar char="•"/>
              <a:defRPr/>
            </a:pPr>
            <a:r>
              <a:rPr lang="sv-SE" dirty="0"/>
              <a:t>Information ska läggas ut, inte skickas!</a:t>
            </a:r>
          </a:p>
          <a:p>
            <a:pPr marL="285750" indent="-285750">
              <a:lnSpc>
                <a:spcPct val="150000"/>
              </a:lnSpc>
              <a:buFont typeface="Arial" panose="020B0604020202020204" pitchFamily="34" charset="0"/>
              <a:buChar char="•"/>
              <a:defRPr/>
            </a:pPr>
            <a:r>
              <a:rPr lang="sv-SE" dirty="0"/>
              <a:t>Minimera antalet informationskanaler!</a:t>
            </a:r>
          </a:p>
          <a:p>
            <a:pPr marL="285750" indent="-285750">
              <a:lnSpc>
                <a:spcPct val="150000"/>
              </a:lnSpc>
              <a:buFont typeface="Arial" panose="020B0604020202020204" pitchFamily="34" charset="0"/>
              <a:buChar char="•"/>
              <a:defRPr/>
            </a:pPr>
            <a:r>
              <a:rPr lang="sv-SE" dirty="0"/>
              <a:t>Information ska finnas på rätt plats.</a:t>
            </a:r>
          </a:p>
          <a:p>
            <a:pPr marL="285750" indent="-285750">
              <a:lnSpc>
                <a:spcPct val="150000"/>
              </a:lnSpc>
              <a:buFont typeface="Arial" panose="020B0604020202020204" pitchFamily="34" charset="0"/>
              <a:buChar char="•"/>
              <a:defRPr/>
            </a:pPr>
            <a:r>
              <a:rPr lang="sv-SE" dirty="0"/>
              <a:t>Så få “bollningar” som möjligt.</a:t>
            </a:r>
          </a:p>
          <a:p>
            <a:pPr marL="285750" indent="-285750">
              <a:lnSpc>
                <a:spcPct val="150000"/>
              </a:lnSpc>
              <a:buFont typeface="Arial" panose="020B0604020202020204" pitchFamily="34" charset="0"/>
              <a:buChar char="•"/>
              <a:defRPr/>
            </a:pPr>
            <a:r>
              <a:rPr lang="sv-SE" dirty="0"/>
              <a:t>Lägg ut information rätt.</a:t>
            </a:r>
          </a:p>
          <a:p>
            <a:pPr marL="285750" indent="-285750">
              <a:lnSpc>
                <a:spcPct val="150000"/>
              </a:lnSpc>
              <a:buFont typeface="Arial" panose="020B0604020202020204" pitchFamily="34" charset="0"/>
              <a:buChar char="•"/>
              <a:defRPr/>
            </a:pPr>
            <a:r>
              <a:rPr lang="sv-SE" dirty="0"/>
              <a:t>Hantera information rätt.</a:t>
            </a:r>
          </a:p>
          <a:p>
            <a:pPr marL="285750" indent="-285750">
              <a:lnSpc>
                <a:spcPct val="150000"/>
              </a:lnSpc>
              <a:buFont typeface="Arial" panose="020B0604020202020204" pitchFamily="34" charset="0"/>
              <a:buChar char="•"/>
              <a:defRPr/>
            </a:pPr>
            <a:r>
              <a:rPr lang="sv-SE" dirty="0"/>
              <a:t>Aviseringar.</a:t>
            </a:r>
          </a:p>
          <a:p>
            <a:pPr marL="285750" indent="-285750">
              <a:lnSpc>
                <a:spcPct val="150000"/>
              </a:lnSpc>
              <a:buFont typeface="Arial" panose="020B0604020202020204" pitchFamily="34" charset="0"/>
              <a:buChar char="•"/>
              <a:defRPr/>
            </a:pPr>
            <a:r>
              <a:rPr lang="sv-SE" dirty="0"/>
              <a:t>Samarbete.</a:t>
            </a:r>
          </a:p>
          <a:p>
            <a:pPr>
              <a:defRPr/>
            </a:pPr>
            <a:endParaRPr lang="sv-SE" dirty="0"/>
          </a:p>
        </p:txBody>
      </p:sp>
      <p:sp>
        <p:nvSpPr>
          <p:cNvPr id="13318" name="Rectangle 2"/>
          <p:cNvSpPr>
            <a:spLocks noGrp="1" noChangeArrowheads="1"/>
          </p:cNvSpPr>
          <p:nvPr>
            <p:ph type="title"/>
          </p:nvPr>
        </p:nvSpPr>
        <p:spPr>
          <a:xfrm>
            <a:off x="107950" y="777875"/>
            <a:ext cx="6551613" cy="635000"/>
          </a:xfrm>
        </p:spPr>
        <p:txBody>
          <a:bodyPr/>
          <a:lstStyle/>
          <a:p>
            <a:r>
              <a:rPr lang="sv-SE" altLang="sv-SE" sz="2800" dirty="0"/>
              <a:t>Sammanfattningsvis</a:t>
            </a:r>
          </a:p>
        </p:txBody>
      </p:sp>
      <p:pic>
        <p:nvPicPr>
          <p:cNvPr id="3" name="11">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398669" y="168275"/>
            <a:ext cx="609600" cy="609600"/>
          </a:xfrm>
          <a:prstGeom prst="rect">
            <a:avLst/>
          </a:prstGeom>
        </p:spPr>
      </p:pic>
    </p:spTree>
    <p:custDataLst>
      <p:tags r:id="rId2"/>
    </p:custDataLst>
  </p:cSld>
  <p:clrMapOvr>
    <a:masterClrMapping/>
  </p:clrMapOvr>
  <p:transition advTm="2316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50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par>
                          <p:cTn id="12" fill="hold" nodeType="afterGroup">
                            <p:stCondLst>
                              <p:cond delay="1000"/>
                            </p:stCondLst>
                            <p:childTnLst>
                              <p:par>
                                <p:cTn id="13" presetID="10" presetClass="entr" presetSubtype="0" fill="hold" nodeType="afterEffect">
                                  <p:stCondLst>
                                    <p:cond delay="100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fade">
                                      <p:cBhvr>
                                        <p:cTn id="15" dur="500"/>
                                        <p:tgtEl>
                                          <p:spTgt spid="2">
                                            <p:txEl>
                                              <p:pRg st="1" end="1"/>
                                            </p:txEl>
                                          </p:spTgt>
                                        </p:tgtEl>
                                      </p:cBhvr>
                                    </p:animEffect>
                                  </p:childTnLst>
                                </p:cTn>
                              </p:par>
                            </p:childTnLst>
                          </p:cTn>
                        </p:par>
                        <p:par>
                          <p:cTn id="16" fill="hold" nodeType="afterGroup">
                            <p:stCondLst>
                              <p:cond delay="2500"/>
                            </p:stCondLst>
                            <p:childTnLst>
                              <p:par>
                                <p:cTn id="17" presetID="10" presetClass="entr" presetSubtype="0" fill="hold" nodeType="afterEffect">
                                  <p:stCondLst>
                                    <p:cond delay="1000"/>
                                  </p:stCondLst>
                                  <p:childTnLst>
                                    <p:set>
                                      <p:cBhvr>
                                        <p:cTn id="18" dur="1" fill="hold">
                                          <p:stCondLst>
                                            <p:cond delay="0"/>
                                          </p:stCondLst>
                                        </p:cTn>
                                        <p:tgtEl>
                                          <p:spTgt spid="2">
                                            <p:txEl>
                                              <p:pRg st="2" end="2"/>
                                            </p:txEl>
                                          </p:spTgt>
                                        </p:tgtEl>
                                        <p:attrNameLst>
                                          <p:attrName>style.visibility</p:attrName>
                                        </p:attrNameLst>
                                      </p:cBhvr>
                                      <p:to>
                                        <p:strVal val="visible"/>
                                      </p:to>
                                    </p:set>
                                    <p:animEffect transition="in" filter="fade">
                                      <p:cBhvr>
                                        <p:cTn id="19" dur="500"/>
                                        <p:tgtEl>
                                          <p:spTgt spid="2">
                                            <p:txEl>
                                              <p:pRg st="2" end="2"/>
                                            </p:txEl>
                                          </p:spTgt>
                                        </p:tgtEl>
                                      </p:cBhvr>
                                    </p:animEffect>
                                  </p:childTnLst>
                                </p:cTn>
                              </p:par>
                            </p:childTnLst>
                          </p:cTn>
                        </p:par>
                        <p:par>
                          <p:cTn id="20" fill="hold" nodeType="afterGroup">
                            <p:stCondLst>
                              <p:cond delay="4000"/>
                            </p:stCondLst>
                            <p:childTnLst>
                              <p:par>
                                <p:cTn id="21" presetID="10" presetClass="entr" presetSubtype="0" fill="hold" nodeType="afterEffect">
                                  <p:stCondLst>
                                    <p:cond delay="1000"/>
                                  </p:stCondLst>
                                  <p:childTnLst>
                                    <p:set>
                                      <p:cBhvr>
                                        <p:cTn id="22" dur="1" fill="hold">
                                          <p:stCondLst>
                                            <p:cond delay="0"/>
                                          </p:stCondLst>
                                        </p:cTn>
                                        <p:tgtEl>
                                          <p:spTgt spid="2">
                                            <p:txEl>
                                              <p:pRg st="3" end="3"/>
                                            </p:txEl>
                                          </p:spTgt>
                                        </p:tgtEl>
                                        <p:attrNameLst>
                                          <p:attrName>style.visibility</p:attrName>
                                        </p:attrNameLst>
                                      </p:cBhvr>
                                      <p:to>
                                        <p:strVal val="visible"/>
                                      </p:to>
                                    </p:set>
                                    <p:animEffect transition="in" filter="fade">
                                      <p:cBhvr>
                                        <p:cTn id="23" dur="500"/>
                                        <p:tgtEl>
                                          <p:spTgt spid="2">
                                            <p:txEl>
                                              <p:pRg st="3" end="3"/>
                                            </p:txEl>
                                          </p:spTgt>
                                        </p:tgtEl>
                                      </p:cBhvr>
                                    </p:animEffect>
                                  </p:childTnLst>
                                </p:cTn>
                              </p:par>
                            </p:childTnLst>
                          </p:cTn>
                        </p:par>
                        <p:par>
                          <p:cTn id="24" fill="hold" nodeType="afterGroup">
                            <p:stCondLst>
                              <p:cond delay="5500"/>
                            </p:stCondLst>
                            <p:childTnLst>
                              <p:par>
                                <p:cTn id="25" presetID="10" presetClass="entr" presetSubtype="0" fill="hold" nodeType="afterEffect">
                                  <p:stCondLst>
                                    <p:cond delay="100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par>
                          <p:cTn id="28" fill="hold" nodeType="afterGroup">
                            <p:stCondLst>
                              <p:cond delay="7000"/>
                            </p:stCondLst>
                            <p:childTnLst>
                              <p:par>
                                <p:cTn id="29" presetID="10" presetClass="entr" presetSubtype="0" fill="hold" nodeType="afterEffect">
                                  <p:stCondLst>
                                    <p:cond delay="100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childTnLst>
                          </p:cTn>
                        </p:par>
                        <p:par>
                          <p:cTn id="32" fill="hold" nodeType="afterGroup">
                            <p:stCondLst>
                              <p:cond delay="8500"/>
                            </p:stCondLst>
                            <p:childTnLst>
                              <p:par>
                                <p:cTn id="33" presetID="10" presetClass="entr" presetSubtype="0" fill="hold" nodeType="afterEffect">
                                  <p:stCondLst>
                                    <p:cond delay="100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500"/>
                                        <p:tgtEl>
                                          <p:spTgt spid="2">
                                            <p:txEl>
                                              <p:pRg st="6" end="6"/>
                                            </p:txEl>
                                          </p:spTgt>
                                        </p:tgtEl>
                                      </p:cBhvr>
                                    </p:animEffect>
                                  </p:childTnLst>
                                </p:cTn>
                              </p:par>
                            </p:childTnLst>
                          </p:cTn>
                        </p:par>
                        <p:par>
                          <p:cTn id="36" fill="hold" nodeType="afterGroup">
                            <p:stCondLst>
                              <p:cond delay="10000"/>
                            </p:stCondLst>
                            <p:childTnLst>
                              <p:par>
                                <p:cTn id="37" presetID="10" presetClass="entr" presetSubtype="0" fill="hold" nodeType="afterEffect">
                                  <p:stCondLst>
                                    <p:cond delay="1000"/>
                                  </p:stCondLst>
                                  <p:childTnLst>
                                    <p:set>
                                      <p:cBhvr>
                                        <p:cTn id="38" dur="1" fill="hold">
                                          <p:stCondLst>
                                            <p:cond delay="0"/>
                                          </p:stCondLst>
                                        </p:cTn>
                                        <p:tgtEl>
                                          <p:spTgt spid="2">
                                            <p:txEl>
                                              <p:pRg st="7" end="7"/>
                                            </p:txEl>
                                          </p:spTgt>
                                        </p:tgtEl>
                                        <p:attrNameLst>
                                          <p:attrName>style.visibility</p:attrName>
                                        </p:attrNameLst>
                                      </p:cBhvr>
                                      <p:to>
                                        <p:strVal val="visible"/>
                                      </p:to>
                                    </p:set>
                                    <p:animEffect transition="in" filter="fade">
                                      <p:cBhvr>
                                        <p:cTn id="39" dur="500"/>
                                        <p:tgtEl>
                                          <p:spTgt spid="2">
                                            <p:txEl>
                                              <p:pRg st="7" end="7"/>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mediacall" presetSubtype="0" fill="hold" nodeType="clickEffect">
                                  <p:stCondLst>
                                    <p:cond delay="0"/>
                                  </p:stCondLst>
                                  <p:childTnLst>
                                    <p:cmd type="call" cmd="stop">
                                      <p:cBhvr>
                                        <p:cTn id="43"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4" repeatCount="indefinite"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0" objId="3"/>
        <p14:pauseEvt time="0" objId="3"/>
        <p14:seekEvt time="0" objId="3" seek="0"/>
        <p14:resumeEvt time="0" objId="3"/>
        <p14:playEvt time="21395" objId="3"/>
        <p14:stopEvt time="21879" objId="3"/>
      </p14:showEvtLst>
    </p:ext>
  </p:extLs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4098" name="Object 3"/>
          <p:cNvGraphicFramePr>
            <a:graphicFrameLocks noGrp="1" noChangeAspect="1"/>
          </p:cNvGraphicFramePr>
          <p:nvPr>
            <p:ph sz="half" idx="2"/>
          </p:nvPr>
        </p:nvGraphicFramePr>
        <p:xfrm>
          <a:off x="6354763" y="5602288"/>
          <a:ext cx="1362075" cy="1055687"/>
        </p:xfrm>
        <a:graphic>
          <a:graphicData uri="http://schemas.openxmlformats.org/presentationml/2006/ole">
            <mc:AlternateContent xmlns:mc="http://schemas.openxmlformats.org/markup-compatibility/2006">
              <mc:Choice xmlns:v="urn:schemas-microsoft-com:vml" Requires="v">
                <p:oleObj spid="_x0000_s4106" name="Bitmappsbild" r:id="rId6" imgW="1523810" imgH="1181265" progId="Paint.Picture">
                  <p:embed/>
                </p:oleObj>
              </mc:Choice>
              <mc:Fallback>
                <p:oleObj name="Bitmappsbild" r:id="rId6" imgW="1523810" imgH="1181265" progId="Paint.Picture">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4763" y="5602288"/>
                        <a:ext cx="1362075" cy="105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9" name="Rectangle 4"/>
          <p:cNvSpPr>
            <a:spLocks noChangeArrowheads="1"/>
          </p:cNvSpPr>
          <p:nvPr/>
        </p:nvSpPr>
        <p:spPr bwMode="auto">
          <a:xfrm>
            <a:off x="8262938" y="0"/>
            <a:ext cx="881062" cy="6858000"/>
          </a:xfrm>
          <a:prstGeom prst="rect">
            <a:avLst/>
          </a:prstGeom>
          <a:solidFill>
            <a:srgbClr val="DB2F3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sv-SE" altLang="sv-SE" sz="1800"/>
          </a:p>
        </p:txBody>
      </p:sp>
      <p:sp>
        <p:nvSpPr>
          <p:cNvPr id="4100" name="Text Box 5"/>
          <p:cNvSpPr txBox="1">
            <a:spLocks noChangeArrowheads="1"/>
          </p:cNvSpPr>
          <p:nvPr/>
        </p:nvSpPr>
        <p:spPr bwMode="auto">
          <a:xfrm>
            <a:off x="1147763" y="6196013"/>
            <a:ext cx="3408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sv-SE" altLang="sv-SE" sz="1800" b="1">
                <a:solidFill>
                  <a:srgbClr val="0077BB"/>
                </a:solidFill>
              </a:rPr>
              <a:t>www.hagagymnasiet.se</a:t>
            </a:r>
          </a:p>
        </p:txBody>
      </p:sp>
      <p:sp>
        <p:nvSpPr>
          <p:cNvPr id="2" name="textruta 1"/>
          <p:cNvSpPr txBox="1"/>
          <p:nvPr/>
        </p:nvSpPr>
        <p:spPr>
          <a:xfrm>
            <a:off x="971550" y="1412875"/>
            <a:ext cx="6192838" cy="3694113"/>
          </a:xfrm>
          <a:prstGeom prst="rect">
            <a:avLst/>
          </a:prstGeom>
          <a:noFill/>
        </p:spPr>
        <p:txBody>
          <a:bodyPr>
            <a:spAutoFit/>
          </a:bodyPr>
          <a:lstStyle/>
          <a:p>
            <a:pPr marL="285750" indent="-285750">
              <a:lnSpc>
                <a:spcPct val="150000"/>
              </a:lnSpc>
              <a:buFont typeface="Arial" panose="020B0604020202020204" pitchFamily="34" charset="0"/>
              <a:buChar char="•"/>
              <a:defRPr/>
            </a:pPr>
            <a:r>
              <a:rPr lang="sv-SE" dirty="0"/>
              <a:t>Information ska läggas ut, inte skickas!</a:t>
            </a:r>
          </a:p>
          <a:p>
            <a:pPr marL="285750" indent="-285750">
              <a:lnSpc>
                <a:spcPct val="150000"/>
              </a:lnSpc>
              <a:buFont typeface="Arial" panose="020B0604020202020204" pitchFamily="34" charset="0"/>
              <a:buChar char="•"/>
              <a:defRPr/>
            </a:pPr>
            <a:r>
              <a:rPr lang="sv-SE" dirty="0"/>
              <a:t>Minimera antalet informationskanaler!</a:t>
            </a:r>
          </a:p>
          <a:p>
            <a:pPr marL="285750" indent="-285750">
              <a:lnSpc>
                <a:spcPct val="150000"/>
              </a:lnSpc>
              <a:buFont typeface="Arial" panose="020B0604020202020204" pitchFamily="34" charset="0"/>
              <a:buChar char="•"/>
              <a:defRPr/>
            </a:pPr>
            <a:r>
              <a:rPr lang="sv-SE" dirty="0"/>
              <a:t>Information ska finnas på rätt plats.</a:t>
            </a:r>
          </a:p>
          <a:p>
            <a:pPr marL="285750" indent="-285750">
              <a:lnSpc>
                <a:spcPct val="150000"/>
              </a:lnSpc>
              <a:buFont typeface="Arial" panose="020B0604020202020204" pitchFamily="34" charset="0"/>
              <a:buChar char="•"/>
              <a:defRPr/>
            </a:pPr>
            <a:r>
              <a:rPr lang="sv-SE" dirty="0"/>
              <a:t>Så få “bollningar” som möjligt.</a:t>
            </a:r>
          </a:p>
          <a:p>
            <a:pPr marL="285750" indent="-285750">
              <a:lnSpc>
                <a:spcPct val="150000"/>
              </a:lnSpc>
              <a:buFont typeface="Arial" panose="020B0604020202020204" pitchFamily="34" charset="0"/>
              <a:buChar char="•"/>
              <a:defRPr/>
            </a:pPr>
            <a:r>
              <a:rPr lang="sv-SE" dirty="0"/>
              <a:t>Lägg ut information rätt.</a:t>
            </a:r>
          </a:p>
          <a:p>
            <a:pPr marL="285750" indent="-285750">
              <a:lnSpc>
                <a:spcPct val="150000"/>
              </a:lnSpc>
              <a:buFont typeface="Arial" panose="020B0604020202020204" pitchFamily="34" charset="0"/>
              <a:buChar char="•"/>
              <a:defRPr/>
            </a:pPr>
            <a:r>
              <a:rPr lang="sv-SE" dirty="0"/>
              <a:t>Hantera information rätt.</a:t>
            </a:r>
          </a:p>
          <a:p>
            <a:pPr marL="285750" indent="-285750">
              <a:lnSpc>
                <a:spcPct val="150000"/>
              </a:lnSpc>
              <a:buFont typeface="Arial" panose="020B0604020202020204" pitchFamily="34" charset="0"/>
              <a:buChar char="•"/>
              <a:defRPr/>
            </a:pPr>
            <a:r>
              <a:rPr lang="sv-SE" dirty="0"/>
              <a:t>Aviseringar.</a:t>
            </a:r>
          </a:p>
          <a:p>
            <a:pPr marL="285750" indent="-285750">
              <a:lnSpc>
                <a:spcPct val="150000"/>
              </a:lnSpc>
              <a:buFont typeface="Arial" panose="020B0604020202020204" pitchFamily="34" charset="0"/>
              <a:buChar char="•"/>
              <a:defRPr/>
            </a:pPr>
            <a:r>
              <a:rPr lang="sv-SE" dirty="0"/>
              <a:t>Samarbete.</a:t>
            </a:r>
          </a:p>
          <a:p>
            <a:pPr>
              <a:defRPr/>
            </a:pPr>
            <a:endParaRPr lang="sv-SE" dirty="0"/>
          </a:p>
        </p:txBody>
      </p:sp>
      <p:sp>
        <p:nvSpPr>
          <p:cNvPr id="4102" name="Rectangle 2"/>
          <p:cNvSpPr>
            <a:spLocks noGrp="1" noChangeArrowheads="1"/>
          </p:cNvSpPr>
          <p:nvPr>
            <p:ph type="title"/>
          </p:nvPr>
        </p:nvSpPr>
        <p:spPr>
          <a:xfrm>
            <a:off x="107950" y="777875"/>
            <a:ext cx="6551613" cy="635000"/>
          </a:xfrm>
        </p:spPr>
        <p:txBody>
          <a:bodyPr/>
          <a:lstStyle/>
          <a:p>
            <a:r>
              <a:rPr lang="sv-SE" altLang="sv-SE" sz="2800"/>
              <a:t>Innehållsförteckning</a:t>
            </a:r>
          </a:p>
        </p:txBody>
      </p:sp>
      <p:pic>
        <p:nvPicPr>
          <p:cNvPr id="3" name="2">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398669" y="168275"/>
            <a:ext cx="609600" cy="609600"/>
          </a:xfrm>
          <a:prstGeom prst="rect">
            <a:avLst/>
          </a:prstGeom>
        </p:spPr>
      </p:pic>
    </p:spTree>
    <p:custDataLst>
      <p:tags r:id="rId2"/>
    </p:custDataLst>
  </p:cSld>
  <p:clrMapOvr>
    <a:masterClrMapping/>
  </p:clrMapOvr>
  <p:transition advTm="2579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fade">
                                      <p:cBhvr>
                                        <p:cTn id="11" dur="500"/>
                                        <p:tgtEl>
                                          <p:spTgt spid="2">
                                            <p:txEl>
                                              <p:pRg st="0" end="0"/>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3" end="3"/>
                                            </p:txEl>
                                          </p:spTgt>
                                        </p:tgtEl>
                                        <p:attrNameLst>
                                          <p:attrName>style.visibility</p:attrName>
                                        </p:attrNameLst>
                                      </p:cBhvr>
                                      <p:to>
                                        <p:strVal val="visible"/>
                                      </p:to>
                                    </p:set>
                                    <p:animEffect transition="in" filter="fade">
                                      <p:cBhvr>
                                        <p:cTn id="26" dur="500"/>
                                        <p:tgtEl>
                                          <p:spTgt spid="2">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Effect transition="in" filter="fade">
                                      <p:cBhvr>
                                        <p:cTn id="31" dur="500"/>
                                        <p:tgtEl>
                                          <p:spTgt spid="2">
                                            <p:txEl>
                                              <p:pRg st="4" end="4"/>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10" presetClass="entr" presetSubtype="0" fill="hold" nodeType="clickEffect">
                                  <p:stCondLst>
                                    <p:cond delay="0"/>
                                  </p:stCondLst>
                                  <p:childTnLst>
                                    <p:set>
                                      <p:cBhvr>
                                        <p:cTn id="35" dur="1" fill="hold">
                                          <p:stCondLst>
                                            <p:cond delay="0"/>
                                          </p:stCondLst>
                                        </p:cTn>
                                        <p:tgtEl>
                                          <p:spTgt spid="2">
                                            <p:txEl>
                                              <p:pRg st="5" end="5"/>
                                            </p:txEl>
                                          </p:spTgt>
                                        </p:tgtEl>
                                        <p:attrNameLst>
                                          <p:attrName>style.visibility</p:attrName>
                                        </p:attrNameLst>
                                      </p:cBhvr>
                                      <p:to>
                                        <p:strVal val="visible"/>
                                      </p:to>
                                    </p:set>
                                    <p:animEffect transition="in" filter="fade">
                                      <p:cBhvr>
                                        <p:cTn id="36" dur="500"/>
                                        <p:tgtEl>
                                          <p:spTgt spid="2">
                                            <p:txEl>
                                              <p:pRg st="5" end="5"/>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10" presetClass="entr" presetSubtype="0" fill="hold" nodeType="clickEffect">
                                  <p:stCondLst>
                                    <p:cond delay="0"/>
                                  </p:stCondLst>
                                  <p:childTnLst>
                                    <p:set>
                                      <p:cBhvr>
                                        <p:cTn id="40" dur="1" fill="hold">
                                          <p:stCondLst>
                                            <p:cond delay="0"/>
                                          </p:stCondLst>
                                        </p:cTn>
                                        <p:tgtEl>
                                          <p:spTgt spid="2">
                                            <p:txEl>
                                              <p:pRg st="6" end="6"/>
                                            </p:txEl>
                                          </p:spTgt>
                                        </p:tgtEl>
                                        <p:attrNameLst>
                                          <p:attrName>style.visibility</p:attrName>
                                        </p:attrNameLst>
                                      </p:cBhvr>
                                      <p:to>
                                        <p:strVal val="visible"/>
                                      </p:to>
                                    </p:set>
                                    <p:animEffect transition="in" filter="fade">
                                      <p:cBhvr>
                                        <p:cTn id="41" dur="500"/>
                                        <p:tgtEl>
                                          <p:spTgt spid="2">
                                            <p:txEl>
                                              <p:pRg st="6" end="6"/>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10" presetClass="entr" presetSubtype="0" fill="hold" nodeType="clickEffect">
                                  <p:stCondLst>
                                    <p:cond delay="0"/>
                                  </p:stCondLst>
                                  <p:childTnLst>
                                    <p:set>
                                      <p:cBhvr>
                                        <p:cTn id="45" dur="1" fill="hold">
                                          <p:stCondLst>
                                            <p:cond delay="0"/>
                                          </p:stCondLst>
                                        </p:cTn>
                                        <p:tgtEl>
                                          <p:spTgt spid="2">
                                            <p:txEl>
                                              <p:pRg st="7" end="7"/>
                                            </p:txEl>
                                          </p:spTgt>
                                        </p:tgtEl>
                                        <p:attrNameLst>
                                          <p:attrName>style.visibility</p:attrName>
                                        </p:attrNameLst>
                                      </p:cBhvr>
                                      <p:to>
                                        <p:strVal val="visible"/>
                                      </p:to>
                                    </p:set>
                                    <p:animEffect transition="in" filter="fade">
                                      <p:cBhvr>
                                        <p:cTn id="46" dur="500"/>
                                        <p:tgtEl>
                                          <p:spTgt spid="2">
                                            <p:txEl>
                                              <p:pRg st="7" end="7"/>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3" presetClass="mediacall" presetSubtype="0" fill="hold" nodeType="clickEffect">
                                  <p:stCondLst>
                                    <p:cond delay="0"/>
                                  </p:stCondLst>
                                  <p:childTnLst>
                                    <p:cmd type="call" cmd="stop">
                                      <p:cBhvr>
                                        <p:cTn id="5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51" repeatCount="indefinite" fill="hold" display="0">
                  <p:stCondLst>
                    <p:cond delay="indefinite"/>
                  </p:stCondLst>
                  <p:endCondLst>
                    <p:cond evt="onStopAudio" delay="0">
                      <p:tgtEl>
                        <p:sldTgt/>
                      </p:tgtEl>
                    </p:cond>
                  </p:endCondLst>
                </p:cTn>
                <p:tgtEl>
                  <p:spTgt spid="3"/>
                </p:tgtEl>
              </p:cMediaNode>
            </p:audio>
          </p:childTnLst>
        </p:cTn>
      </p:par>
    </p:tnLst>
  </p:timing>
  <p:extLst>
    <p:ext uri="{E180D4A7-C9FB-4DFB-919C-405C955672EB}">
      <p14:showEvtLst xmlns:p14="http://schemas.microsoft.com/office/powerpoint/2010/main">
        <p14:playEvt time="0" objId="3"/>
        <p14:playEvt time="23452" objId="3"/>
        <p14:stopEvt time="24185" objId="3"/>
      </p14:showEvtLst>
    </p:ext>
  </p:extLs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122" name="Object 3"/>
          <p:cNvGraphicFramePr>
            <a:graphicFrameLocks noGrp="1" noChangeAspect="1"/>
          </p:cNvGraphicFramePr>
          <p:nvPr>
            <p:ph sz="half" idx="2"/>
          </p:nvPr>
        </p:nvGraphicFramePr>
        <p:xfrm>
          <a:off x="6354763" y="5602288"/>
          <a:ext cx="1362075" cy="1055687"/>
        </p:xfrm>
        <a:graphic>
          <a:graphicData uri="http://schemas.openxmlformats.org/presentationml/2006/ole">
            <mc:AlternateContent xmlns:mc="http://schemas.openxmlformats.org/markup-compatibility/2006">
              <mc:Choice xmlns:v="urn:schemas-microsoft-com:vml" Requires="v">
                <p:oleObj spid="_x0000_s5130" name="Bitmappsbild" r:id="rId6" imgW="1523810" imgH="1181265" progId="Paint.Picture">
                  <p:embed/>
                </p:oleObj>
              </mc:Choice>
              <mc:Fallback>
                <p:oleObj name="Bitmappsbild" r:id="rId6" imgW="1523810" imgH="1181265" progId="Paint.Picture">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4763" y="5602288"/>
                        <a:ext cx="1362075" cy="105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23" name="Rectangle 4"/>
          <p:cNvSpPr>
            <a:spLocks noChangeArrowheads="1"/>
          </p:cNvSpPr>
          <p:nvPr/>
        </p:nvSpPr>
        <p:spPr bwMode="auto">
          <a:xfrm>
            <a:off x="8262938" y="0"/>
            <a:ext cx="881062" cy="6858000"/>
          </a:xfrm>
          <a:prstGeom prst="rect">
            <a:avLst/>
          </a:prstGeom>
          <a:solidFill>
            <a:srgbClr val="DB2F3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sv-SE" altLang="sv-SE" sz="1800"/>
          </a:p>
        </p:txBody>
      </p:sp>
      <p:sp>
        <p:nvSpPr>
          <p:cNvPr id="5124" name="Text Box 5"/>
          <p:cNvSpPr txBox="1">
            <a:spLocks noChangeArrowheads="1"/>
          </p:cNvSpPr>
          <p:nvPr/>
        </p:nvSpPr>
        <p:spPr bwMode="auto">
          <a:xfrm>
            <a:off x="1147763" y="6196013"/>
            <a:ext cx="3408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sv-SE" altLang="sv-SE" sz="1800" b="1">
                <a:solidFill>
                  <a:srgbClr val="0077BB"/>
                </a:solidFill>
              </a:rPr>
              <a:t>www.hagagymnasiet.se</a:t>
            </a:r>
          </a:p>
        </p:txBody>
      </p:sp>
      <p:sp>
        <p:nvSpPr>
          <p:cNvPr id="5125" name="textruta 2"/>
          <p:cNvSpPr txBox="1">
            <a:spLocks noChangeArrowheads="1"/>
          </p:cNvSpPr>
          <p:nvPr/>
        </p:nvSpPr>
        <p:spPr bwMode="auto">
          <a:xfrm>
            <a:off x="657225" y="1341438"/>
            <a:ext cx="6889750"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800"/>
              <a:t>Det handlar om att information </a:t>
            </a:r>
            <a:r>
              <a:rPr lang="sv-SE" altLang="sv-SE" sz="1800" i="1"/>
              <a:t>inte får skickas</a:t>
            </a:r>
            <a:r>
              <a:rPr lang="sv-SE" altLang="sv-SE" sz="1800"/>
              <a:t> hur som helst, t.ex. som gruppmejl. Information ska kategoriseras och utsedda personer ska ha ansvar över att informationen </a:t>
            </a:r>
            <a:r>
              <a:rPr lang="sv-SE" altLang="sv-SE" sz="1800" i="1"/>
              <a:t>läggs ut</a:t>
            </a:r>
            <a:r>
              <a:rPr lang="sv-SE" altLang="sv-SE" sz="1800"/>
              <a:t> på rätt plats och personal ska veta var de ska titta för att få tillgång till rätt information. Nyckeln är att söka själv! Och framför allt veta var man ska söka!</a:t>
            </a:r>
          </a:p>
          <a:p>
            <a:pPr>
              <a:spcBef>
                <a:spcPct val="0"/>
              </a:spcBef>
              <a:buFontTx/>
              <a:buNone/>
            </a:pPr>
            <a:endParaRPr lang="sv-SE" altLang="sv-SE" sz="1800"/>
          </a:p>
          <a:p>
            <a:pPr>
              <a:spcBef>
                <a:spcPct val="0"/>
              </a:spcBef>
              <a:buFontTx/>
              <a:buNone/>
            </a:pPr>
            <a:r>
              <a:rPr lang="sv-SE" altLang="sv-SE" sz="1800"/>
              <a:t>Det gäller alltså att klassificera information både utifrån mottagare </a:t>
            </a:r>
            <a:r>
              <a:rPr lang="sv-SE" altLang="sv-SE" sz="1800" i="1"/>
              <a:t>och</a:t>
            </a:r>
            <a:r>
              <a:rPr lang="sv-SE" altLang="sv-SE" sz="1800"/>
              <a:t> säkerhetsnivå. Och det ska finnas tydliga ansvarsområden så att rätt information finns på rätt plats.</a:t>
            </a:r>
          </a:p>
          <a:p>
            <a:pPr>
              <a:spcBef>
                <a:spcPct val="0"/>
              </a:spcBef>
              <a:buFontTx/>
              <a:buNone/>
            </a:pPr>
            <a:endParaRPr lang="sv-SE" altLang="sv-SE" sz="1400"/>
          </a:p>
          <a:p>
            <a:pPr>
              <a:spcBef>
                <a:spcPct val="0"/>
              </a:spcBef>
              <a:buFontTx/>
              <a:buNone/>
            </a:pPr>
            <a:endParaRPr lang="sv-SE" altLang="sv-SE" sz="1400"/>
          </a:p>
        </p:txBody>
      </p:sp>
      <p:sp>
        <p:nvSpPr>
          <p:cNvPr id="5126" name="Rectangle 2"/>
          <p:cNvSpPr>
            <a:spLocks noGrp="1" noChangeArrowheads="1"/>
          </p:cNvSpPr>
          <p:nvPr>
            <p:ph type="title"/>
          </p:nvPr>
        </p:nvSpPr>
        <p:spPr>
          <a:xfrm>
            <a:off x="636588" y="549275"/>
            <a:ext cx="6551612" cy="635000"/>
          </a:xfrm>
        </p:spPr>
        <p:txBody>
          <a:bodyPr/>
          <a:lstStyle/>
          <a:p>
            <a:r>
              <a:rPr lang="sv-SE" altLang="sv-SE" sz="2800"/>
              <a:t>Information ska läggas ut, inte skickas!</a:t>
            </a:r>
          </a:p>
        </p:txBody>
      </p:sp>
      <p:pic>
        <p:nvPicPr>
          <p:cNvPr id="2" name="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398669" y="244475"/>
            <a:ext cx="609600" cy="609600"/>
          </a:xfrm>
          <a:prstGeom prst="rect">
            <a:avLst/>
          </a:prstGeom>
        </p:spPr>
      </p:pic>
    </p:spTree>
    <p:custDataLst>
      <p:tags r:id="rId2"/>
    </p:custDataLst>
  </p:cSld>
  <p:clrMapOvr>
    <a:masterClrMapping/>
  </p:clrMapOvr>
  <p:transition advTm="4315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 repeatCount="indefinite"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0" objId="2"/>
        <p14:stopEvt time="41825" objId="2"/>
      </p14:showEvtLst>
    </p:ext>
  </p:extLs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6146" name="Object 3"/>
          <p:cNvGraphicFramePr>
            <a:graphicFrameLocks noGrp="1" noChangeAspect="1"/>
          </p:cNvGraphicFramePr>
          <p:nvPr>
            <p:ph sz="half" idx="2"/>
          </p:nvPr>
        </p:nvGraphicFramePr>
        <p:xfrm>
          <a:off x="6354763" y="5602288"/>
          <a:ext cx="1362075" cy="1055687"/>
        </p:xfrm>
        <a:graphic>
          <a:graphicData uri="http://schemas.openxmlformats.org/presentationml/2006/ole">
            <mc:AlternateContent xmlns:mc="http://schemas.openxmlformats.org/markup-compatibility/2006">
              <mc:Choice xmlns:v="urn:schemas-microsoft-com:vml" Requires="v">
                <p:oleObj spid="_x0000_s6175" name="Bitmappsbild" r:id="rId6" imgW="1523810" imgH="1181265" progId="Paint.Picture">
                  <p:embed/>
                </p:oleObj>
              </mc:Choice>
              <mc:Fallback>
                <p:oleObj name="Bitmappsbild" r:id="rId6" imgW="1523810" imgH="1181265" progId="Paint.Picture">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4763" y="5602288"/>
                        <a:ext cx="1362075" cy="105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7" name="Rectangle 4"/>
          <p:cNvSpPr>
            <a:spLocks noChangeArrowheads="1"/>
          </p:cNvSpPr>
          <p:nvPr/>
        </p:nvSpPr>
        <p:spPr bwMode="auto">
          <a:xfrm>
            <a:off x="8262938" y="0"/>
            <a:ext cx="881062" cy="6858000"/>
          </a:xfrm>
          <a:prstGeom prst="rect">
            <a:avLst/>
          </a:prstGeom>
          <a:solidFill>
            <a:srgbClr val="DB2F3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sv-SE" altLang="sv-SE" sz="1800"/>
          </a:p>
        </p:txBody>
      </p:sp>
      <p:sp>
        <p:nvSpPr>
          <p:cNvPr id="6148" name="Text Box 5"/>
          <p:cNvSpPr txBox="1">
            <a:spLocks noChangeArrowheads="1"/>
          </p:cNvSpPr>
          <p:nvPr/>
        </p:nvSpPr>
        <p:spPr bwMode="auto">
          <a:xfrm>
            <a:off x="1147763" y="6196013"/>
            <a:ext cx="3408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sv-SE" altLang="sv-SE" sz="1800" b="1">
                <a:solidFill>
                  <a:srgbClr val="0077BB"/>
                </a:solidFill>
              </a:rPr>
              <a:t>www.hagagymnasiet.se</a:t>
            </a:r>
          </a:p>
        </p:txBody>
      </p:sp>
      <p:sp>
        <p:nvSpPr>
          <p:cNvPr id="6149" name="textruta 1"/>
          <p:cNvSpPr txBox="1">
            <a:spLocks noChangeArrowheads="1"/>
          </p:cNvSpPr>
          <p:nvPr/>
        </p:nvSpPr>
        <p:spPr bwMode="auto">
          <a:xfrm>
            <a:off x="650875" y="911225"/>
            <a:ext cx="6624638" cy="590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endParaRPr lang="sv-SE" altLang="sv-SE" sz="1800"/>
          </a:p>
          <a:p>
            <a:pPr>
              <a:spcBef>
                <a:spcPct val="0"/>
              </a:spcBef>
              <a:buFontTx/>
              <a:buNone/>
            </a:pPr>
            <a:endParaRPr lang="sv-SE" altLang="sv-SE" sz="1800"/>
          </a:p>
          <a:p>
            <a:pPr>
              <a:spcBef>
                <a:spcPct val="0"/>
              </a:spcBef>
              <a:buFontTx/>
              <a:buNone/>
            </a:pPr>
            <a:endParaRPr lang="sv-SE" altLang="sv-SE" sz="1800"/>
          </a:p>
          <a:p>
            <a:pPr>
              <a:spcBef>
                <a:spcPct val="0"/>
              </a:spcBef>
              <a:buFontTx/>
              <a:buNone/>
            </a:pPr>
            <a:endParaRPr lang="sv-SE" altLang="sv-SE" sz="1800"/>
          </a:p>
          <a:p>
            <a:pPr>
              <a:spcBef>
                <a:spcPct val="0"/>
              </a:spcBef>
              <a:buFontTx/>
              <a:buNone/>
            </a:pPr>
            <a:endParaRPr lang="sv-SE" altLang="sv-SE" sz="1800"/>
          </a:p>
          <a:p>
            <a:pPr>
              <a:spcBef>
                <a:spcPct val="0"/>
              </a:spcBef>
              <a:buFontTx/>
              <a:buNone/>
            </a:pPr>
            <a:endParaRPr lang="sv-SE" altLang="sv-SE" sz="1800"/>
          </a:p>
          <a:p>
            <a:pPr>
              <a:spcBef>
                <a:spcPct val="0"/>
              </a:spcBef>
              <a:buFontTx/>
              <a:buNone/>
            </a:pPr>
            <a:r>
              <a:rPr lang="sv-SE" altLang="sv-SE" sz="1800"/>
              <a:t>Informationsvägarna måste för det första vara färre och för det andra ska avsändare och mottagare vara väl genomtänkt. Noggrann och precis “taggning” är ett krav. Det bör finnas en ”lathund” som stöd och det måste ske kontinuerlig uppföljning inledningsvis. Det är bättre att göra rätt från början.</a:t>
            </a:r>
          </a:p>
          <a:p>
            <a:pPr>
              <a:spcBef>
                <a:spcPct val="0"/>
              </a:spcBef>
              <a:buFontTx/>
              <a:buNone/>
            </a:pPr>
            <a:endParaRPr lang="sv-SE" altLang="sv-SE" sz="1800"/>
          </a:p>
          <a:p>
            <a:pPr>
              <a:spcBef>
                <a:spcPct val="0"/>
              </a:spcBef>
              <a:buFontTx/>
              <a:buNone/>
            </a:pPr>
            <a:r>
              <a:rPr lang="sv-SE" altLang="sv-SE" sz="1800"/>
              <a:t>Det handlar alltså om att ha så mycket information som möjligt på ett och samma ställe (förslagsvis Office365 Rapid). </a:t>
            </a:r>
          </a:p>
          <a:p>
            <a:pPr>
              <a:spcBef>
                <a:spcPct val="0"/>
              </a:spcBef>
              <a:buFontTx/>
              <a:buNone/>
            </a:pPr>
            <a:endParaRPr lang="sv-SE" altLang="sv-SE" sz="1800"/>
          </a:p>
          <a:p>
            <a:pPr>
              <a:spcBef>
                <a:spcPct val="0"/>
              </a:spcBef>
              <a:buFontTx/>
              <a:buNone/>
            </a:pPr>
            <a:r>
              <a:rPr lang="sv-SE" altLang="sv-SE" sz="1800"/>
              <a:t>Utsedd person ska ha ett “informationsansvar” så att det ser bra ut på informationskanalen(erna). Standardisera och formalisera så mycket som möjligt så att det blir så lika som möjligt.</a:t>
            </a:r>
          </a:p>
          <a:p>
            <a:pPr>
              <a:spcBef>
                <a:spcPct val="0"/>
              </a:spcBef>
              <a:buFontTx/>
              <a:buNone/>
            </a:pPr>
            <a:endParaRPr lang="sv-SE" altLang="sv-SE" sz="1800"/>
          </a:p>
          <a:p>
            <a:pPr>
              <a:spcBef>
                <a:spcPct val="0"/>
              </a:spcBef>
              <a:buFontTx/>
              <a:buNone/>
            </a:pPr>
            <a:endParaRPr lang="sv-SE" altLang="sv-SE" sz="1800"/>
          </a:p>
        </p:txBody>
      </p:sp>
      <p:sp>
        <p:nvSpPr>
          <p:cNvPr id="6150" name="Rectangle 2"/>
          <p:cNvSpPr>
            <a:spLocks noGrp="1" noChangeArrowheads="1"/>
          </p:cNvSpPr>
          <p:nvPr>
            <p:ph type="title"/>
          </p:nvPr>
        </p:nvSpPr>
        <p:spPr>
          <a:xfrm>
            <a:off x="484188" y="504825"/>
            <a:ext cx="6551612" cy="635000"/>
          </a:xfrm>
        </p:spPr>
        <p:txBody>
          <a:bodyPr/>
          <a:lstStyle/>
          <a:p>
            <a:r>
              <a:rPr lang="sv-SE" altLang="sv-SE" sz="2800"/>
              <a:t>Minimera antalet informationskanaler!</a:t>
            </a:r>
          </a:p>
        </p:txBody>
      </p:sp>
      <p:sp>
        <p:nvSpPr>
          <p:cNvPr id="2" name="textruta 1"/>
          <p:cNvSpPr txBox="1">
            <a:spLocks noChangeArrowheads="1"/>
          </p:cNvSpPr>
          <p:nvPr/>
        </p:nvSpPr>
        <p:spPr bwMode="auto">
          <a:xfrm rot="1832463">
            <a:off x="3303588" y="1674813"/>
            <a:ext cx="6080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800"/>
              <a:t>Mejl</a:t>
            </a:r>
          </a:p>
        </p:txBody>
      </p:sp>
      <p:sp>
        <p:nvSpPr>
          <p:cNvPr id="3" name="textruta 2"/>
          <p:cNvSpPr txBox="1">
            <a:spLocks noChangeArrowheads="1"/>
          </p:cNvSpPr>
          <p:nvPr/>
        </p:nvSpPr>
        <p:spPr bwMode="auto">
          <a:xfrm rot="-3109919">
            <a:off x="2154238" y="1593850"/>
            <a:ext cx="12493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800"/>
              <a:t>Gruppmejl</a:t>
            </a:r>
          </a:p>
        </p:txBody>
      </p:sp>
      <p:sp>
        <p:nvSpPr>
          <p:cNvPr id="4" name="textruta 3"/>
          <p:cNvSpPr txBox="1">
            <a:spLocks noChangeArrowheads="1"/>
          </p:cNvSpPr>
          <p:nvPr/>
        </p:nvSpPr>
        <p:spPr bwMode="auto">
          <a:xfrm rot="-709055">
            <a:off x="3000375" y="1998663"/>
            <a:ext cx="16081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800"/>
              <a:t>Telefonsamtal</a:t>
            </a:r>
          </a:p>
        </p:txBody>
      </p:sp>
      <p:sp>
        <p:nvSpPr>
          <p:cNvPr id="5" name="textruta 4"/>
          <p:cNvSpPr txBox="1">
            <a:spLocks noChangeArrowheads="1"/>
          </p:cNvSpPr>
          <p:nvPr/>
        </p:nvSpPr>
        <p:spPr bwMode="auto">
          <a:xfrm>
            <a:off x="2822575" y="1817688"/>
            <a:ext cx="6588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800"/>
              <a:t>Brev</a:t>
            </a:r>
          </a:p>
        </p:txBody>
      </p:sp>
      <p:sp>
        <p:nvSpPr>
          <p:cNvPr id="6" name="textruta 5"/>
          <p:cNvSpPr txBox="1">
            <a:spLocks noChangeArrowheads="1"/>
          </p:cNvSpPr>
          <p:nvPr/>
        </p:nvSpPr>
        <p:spPr bwMode="auto">
          <a:xfrm rot="-2788350">
            <a:off x="2926556" y="1462882"/>
            <a:ext cx="684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800"/>
              <a:t>SMS</a:t>
            </a:r>
          </a:p>
        </p:txBody>
      </p:sp>
      <p:sp>
        <p:nvSpPr>
          <p:cNvPr id="7" name="textruta 6"/>
          <p:cNvSpPr txBox="1">
            <a:spLocks noChangeArrowheads="1"/>
          </p:cNvSpPr>
          <p:nvPr/>
        </p:nvSpPr>
        <p:spPr bwMode="auto">
          <a:xfrm rot="2025888">
            <a:off x="3211513" y="1674813"/>
            <a:ext cx="25955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800"/>
              <a:t>Informellt personalmöte</a:t>
            </a:r>
          </a:p>
        </p:txBody>
      </p:sp>
      <p:sp>
        <p:nvSpPr>
          <p:cNvPr id="8" name="textruta 7"/>
          <p:cNvSpPr txBox="1">
            <a:spLocks noChangeArrowheads="1"/>
          </p:cNvSpPr>
          <p:nvPr/>
        </p:nvSpPr>
        <p:spPr bwMode="auto">
          <a:xfrm rot="-223082">
            <a:off x="1127125" y="1593850"/>
            <a:ext cx="16081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800"/>
              <a:t>Personalmöte</a:t>
            </a:r>
          </a:p>
        </p:txBody>
      </p:sp>
      <p:sp>
        <p:nvSpPr>
          <p:cNvPr id="9" name="textruta 8"/>
          <p:cNvSpPr txBox="1">
            <a:spLocks noChangeArrowheads="1"/>
          </p:cNvSpPr>
          <p:nvPr/>
        </p:nvSpPr>
        <p:spPr bwMode="auto">
          <a:xfrm rot="802057">
            <a:off x="3754438" y="1722438"/>
            <a:ext cx="6334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800"/>
              <a:t>APT</a:t>
            </a:r>
          </a:p>
        </p:txBody>
      </p:sp>
      <p:sp>
        <p:nvSpPr>
          <p:cNvPr id="10" name="textruta 9"/>
          <p:cNvSpPr txBox="1">
            <a:spLocks noChangeArrowheads="1"/>
          </p:cNvSpPr>
          <p:nvPr/>
        </p:nvSpPr>
        <p:spPr bwMode="auto">
          <a:xfrm rot="503498">
            <a:off x="1768475" y="1265238"/>
            <a:ext cx="1158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800"/>
              <a:t>Arbetslag</a:t>
            </a:r>
          </a:p>
        </p:txBody>
      </p:sp>
      <p:sp>
        <p:nvSpPr>
          <p:cNvPr id="11" name="textruta 10"/>
          <p:cNvSpPr txBox="1">
            <a:spLocks noChangeArrowheads="1"/>
          </p:cNvSpPr>
          <p:nvPr/>
        </p:nvSpPr>
        <p:spPr bwMode="auto">
          <a:xfrm>
            <a:off x="2316163" y="1020763"/>
            <a:ext cx="1209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800"/>
              <a:t>Ämneslag</a:t>
            </a:r>
          </a:p>
        </p:txBody>
      </p:sp>
      <p:sp>
        <p:nvSpPr>
          <p:cNvPr id="12" name="textruta 11"/>
          <p:cNvSpPr txBox="1">
            <a:spLocks noChangeArrowheads="1"/>
          </p:cNvSpPr>
          <p:nvPr/>
        </p:nvSpPr>
        <p:spPr bwMode="auto">
          <a:xfrm rot="2008059">
            <a:off x="4378325" y="2159000"/>
            <a:ext cx="706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800"/>
              <a:t>EHT </a:t>
            </a:r>
          </a:p>
        </p:txBody>
      </p:sp>
      <p:sp>
        <p:nvSpPr>
          <p:cNvPr id="13" name="textruta 12"/>
          <p:cNvSpPr txBox="1">
            <a:spLocks noChangeArrowheads="1"/>
          </p:cNvSpPr>
          <p:nvPr/>
        </p:nvSpPr>
        <p:spPr bwMode="auto">
          <a:xfrm>
            <a:off x="3602038" y="2216150"/>
            <a:ext cx="10953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800"/>
              <a:t>Intern-tv </a:t>
            </a:r>
          </a:p>
        </p:txBody>
      </p:sp>
      <p:sp>
        <p:nvSpPr>
          <p:cNvPr id="14" name="textruta 13"/>
          <p:cNvSpPr txBox="1">
            <a:spLocks noChangeArrowheads="1"/>
          </p:cNvSpPr>
          <p:nvPr/>
        </p:nvSpPr>
        <p:spPr bwMode="auto">
          <a:xfrm rot="-2516542">
            <a:off x="346075" y="1414463"/>
            <a:ext cx="1492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800"/>
              <a:t>Anslagstavla</a:t>
            </a:r>
          </a:p>
        </p:txBody>
      </p:sp>
      <p:sp>
        <p:nvSpPr>
          <p:cNvPr id="15" name="textruta 14"/>
          <p:cNvSpPr txBox="1">
            <a:spLocks noChangeArrowheads="1"/>
          </p:cNvSpPr>
          <p:nvPr/>
        </p:nvSpPr>
        <p:spPr bwMode="auto">
          <a:xfrm rot="-1122636">
            <a:off x="4267200" y="1301750"/>
            <a:ext cx="10699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800"/>
              <a:t>Postfack</a:t>
            </a:r>
          </a:p>
        </p:txBody>
      </p:sp>
      <p:sp>
        <p:nvSpPr>
          <p:cNvPr id="16" name="textruta 15"/>
          <p:cNvSpPr txBox="1">
            <a:spLocks noChangeArrowheads="1"/>
          </p:cNvSpPr>
          <p:nvPr/>
        </p:nvSpPr>
        <p:spPr bwMode="auto">
          <a:xfrm rot="476333">
            <a:off x="4695825" y="1647825"/>
            <a:ext cx="11731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800"/>
              <a:t>Klassfack</a:t>
            </a:r>
          </a:p>
        </p:txBody>
      </p:sp>
      <p:sp>
        <p:nvSpPr>
          <p:cNvPr id="17" name="textruta 16"/>
          <p:cNvSpPr txBox="1">
            <a:spLocks noChangeArrowheads="1"/>
          </p:cNvSpPr>
          <p:nvPr/>
        </p:nvSpPr>
        <p:spPr bwMode="auto">
          <a:xfrm rot="397581">
            <a:off x="1344613" y="2116138"/>
            <a:ext cx="17875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800"/>
              <a:t>Haga skolportal</a:t>
            </a:r>
          </a:p>
        </p:txBody>
      </p:sp>
      <p:sp>
        <p:nvSpPr>
          <p:cNvPr id="18" name="textruta 17"/>
          <p:cNvSpPr txBox="1">
            <a:spLocks noChangeArrowheads="1"/>
          </p:cNvSpPr>
          <p:nvPr/>
        </p:nvSpPr>
        <p:spPr bwMode="auto">
          <a:xfrm>
            <a:off x="3803650" y="1057275"/>
            <a:ext cx="1198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800"/>
              <a:t>Facebook</a:t>
            </a:r>
          </a:p>
        </p:txBody>
      </p:sp>
      <p:sp>
        <p:nvSpPr>
          <p:cNvPr id="19" name="textruta 18"/>
          <p:cNvSpPr txBox="1">
            <a:spLocks noChangeArrowheads="1"/>
          </p:cNvSpPr>
          <p:nvPr/>
        </p:nvSpPr>
        <p:spPr bwMode="auto">
          <a:xfrm>
            <a:off x="5194300" y="1365250"/>
            <a:ext cx="12112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800"/>
              <a:t>Internpost</a:t>
            </a:r>
          </a:p>
        </p:txBody>
      </p:sp>
      <p:sp>
        <p:nvSpPr>
          <p:cNvPr id="20" name="textruta 19"/>
          <p:cNvSpPr txBox="1">
            <a:spLocks noChangeArrowheads="1"/>
          </p:cNvSpPr>
          <p:nvPr/>
        </p:nvSpPr>
        <p:spPr bwMode="auto">
          <a:xfrm rot="-2066963">
            <a:off x="5219700" y="1611313"/>
            <a:ext cx="2095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800"/>
              <a:t>Hagagymnasiet.se</a:t>
            </a:r>
          </a:p>
        </p:txBody>
      </p:sp>
      <p:sp>
        <p:nvSpPr>
          <p:cNvPr id="21" name="textruta 20"/>
          <p:cNvSpPr txBox="1">
            <a:spLocks noChangeArrowheads="1"/>
          </p:cNvSpPr>
          <p:nvPr/>
        </p:nvSpPr>
        <p:spPr bwMode="auto">
          <a:xfrm rot="-677136">
            <a:off x="5262563" y="1012825"/>
            <a:ext cx="1389062"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800"/>
              <a:t>borlange.se</a:t>
            </a:r>
          </a:p>
        </p:txBody>
      </p:sp>
      <p:sp>
        <p:nvSpPr>
          <p:cNvPr id="22" name="textruta 21"/>
          <p:cNvSpPr txBox="1">
            <a:spLocks noChangeArrowheads="1"/>
          </p:cNvSpPr>
          <p:nvPr/>
        </p:nvSpPr>
        <p:spPr bwMode="auto">
          <a:xfrm>
            <a:off x="484188" y="1198563"/>
            <a:ext cx="70580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7200"/>
              <a:t>Office365 Rapid</a:t>
            </a:r>
          </a:p>
        </p:txBody>
      </p:sp>
      <p:pic>
        <p:nvPicPr>
          <p:cNvPr id="23" name="4">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445116" y="270866"/>
            <a:ext cx="609600" cy="609600"/>
          </a:xfrm>
          <a:prstGeom prst="rect">
            <a:avLst/>
          </a:prstGeom>
        </p:spPr>
      </p:pic>
    </p:spTree>
    <p:custDataLst>
      <p:tags r:id="rId2"/>
    </p:custDataLst>
  </p:cSld>
  <p:clrMapOvr>
    <a:masterClrMapping/>
  </p:clrMapOvr>
  <p:transition advTm="5269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 fill="hold"/>
                                        <p:tgtEl>
                                          <p:spTgt spid="2"/>
                                        </p:tgtEl>
                                        <p:attrNameLst>
                                          <p:attrName>ppt_x</p:attrName>
                                        </p:attrNameLst>
                                      </p:cBhvr>
                                      <p:tavLst>
                                        <p:tav tm="0">
                                          <p:val>
                                            <p:strVal val="0-#ppt_w/2"/>
                                          </p:val>
                                        </p:tav>
                                        <p:tav tm="100000">
                                          <p:val>
                                            <p:strVal val="#ppt_x"/>
                                          </p:val>
                                        </p:tav>
                                      </p:tavLst>
                                    </p:anim>
                                    <p:anim calcmode="lin" valueType="num">
                                      <p:cBhvr additive="base">
                                        <p:cTn id="12" dur="10" fill="hold"/>
                                        <p:tgtEl>
                                          <p:spTgt spid="2"/>
                                        </p:tgtEl>
                                        <p:attrNameLst>
                                          <p:attrName>ppt_y</p:attrName>
                                        </p:attrNameLst>
                                      </p:cBhvr>
                                      <p:tavLst>
                                        <p:tav tm="0">
                                          <p:val>
                                            <p:strVal val="#ppt_y"/>
                                          </p:val>
                                        </p:tav>
                                        <p:tav tm="100000">
                                          <p:val>
                                            <p:strVal val="#ppt_y"/>
                                          </p:val>
                                        </p:tav>
                                      </p:tavLst>
                                    </p:anim>
                                  </p:childTnLst>
                                </p:cTn>
                              </p:par>
                            </p:childTnLst>
                          </p:cTn>
                        </p:par>
                        <p:par>
                          <p:cTn id="13" fill="hold" nodeType="afterGroup">
                            <p:stCondLst>
                              <p:cond delay="10"/>
                            </p:stCondLst>
                            <p:childTnLst>
                              <p:par>
                                <p:cTn id="14" presetID="2" presetClass="entr" presetSubtype="2"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nodeType="afterGroup">
                            <p:stCondLst>
                              <p:cond delay="510"/>
                            </p:stCondLst>
                            <p:childTnLst>
                              <p:par>
                                <p:cTn id="19" presetID="2" presetClass="entr" presetSubtype="4"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nodeType="afterGroup">
                            <p:stCondLst>
                              <p:cond delay="1010"/>
                            </p:stCondLst>
                            <p:childTnLst>
                              <p:par>
                                <p:cTn id="24" presetID="2" presetClass="entr" presetSubtype="4"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childTnLst>
                          </p:cTn>
                        </p:par>
                        <p:par>
                          <p:cTn id="28" fill="hold" nodeType="afterGroup">
                            <p:stCondLst>
                              <p:cond delay="1510"/>
                            </p:stCondLst>
                            <p:childTnLst>
                              <p:par>
                                <p:cTn id="29" presetID="2" presetClass="entr" presetSubtype="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1+#ppt_w/2"/>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par>
                          <p:cTn id="33" fill="hold" nodeType="afterGroup">
                            <p:stCondLst>
                              <p:cond delay="2010"/>
                            </p:stCondLst>
                            <p:childTnLst>
                              <p:par>
                                <p:cTn id="34" presetID="2" presetClass="entr" presetSubtype="8"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 calcmode="lin" valueType="num">
                                      <p:cBhvr additive="base">
                                        <p:cTn id="36" dur="500" fill="hold"/>
                                        <p:tgtEl>
                                          <p:spTgt spid="7"/>
                                        </p:tgtEl>
                                        <p:attrNameLst>
                                          <p:attrName>ppt_x</p:attrName>
                                        </p:attrNameLst>
                                      </p:cBhvr>
                                      <p:tavLst>
                                        <p:tav tm="0">
                                          <p:val>
                                            <p:strVal val="0-#ppt_w/2"/>
                                          </p:val>
                                        </p:tav>
                                        <p:tav tm="100000">
                                          <p:val>
                                            <p:strVal val="#ppt_x"/>
                                          </p:val>
                                        </p:tav>
                                      </p:tavLst>
                                    </p:anim>
                                    <p:anim calcmode="lin" valueType="num">
                                      <p:cBhvr additive="base">
                                        <p:cTn id="37" dur="500" fill="hold"/>
                                        <p:tgtEl>
                                          <p:spTgt spid="7"/>
                                        </p:tgtEl>
                                        <p:attrNameLst>
                                          <p:attrName>ppt_y</p:attrName>
                                        </p:attrNameLst>
                                      </p:cBhvr>
                                      <p:tavLst>
                                        <p:tav tm="0">
                                          <p:val>
                                            <p:strVal val="#ppt_y"/>
                                          </p:val>
                                        </p:tav>
                                        <p:tav tm="100000">
                                          <p:val>
                                            <p:strVal val="#ppt_y"/>
                                          </p:val>
                                        </p:tav>
                                      </p:tavLst>
                                    </p:anim>
                                  </p:childTnLst>
                                </p:cTn>
                              </p:par>
                            </p:childTnLst>
                          </p:cTn>
                        </p:par>
                        <p:par>
                          <p:cTn id="38" fill="hold" nodeType="afterGroup">
                            <p:stCondLst>
                              <p:cond delay="2510"/>
                            </p:stCondLst>
                            <p:childTnLst>
                              <p:par>
                                <p:cTn id="39" presetID="2" presetClass="entr" presetSubtype="3"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1+#ppt_w/2"/>
                                          </p:val>
                                        </p:tav>
                                        <p:tav tm="100000">
                                          <p:val>
                                            <p:strVal val="#ppt_x"/>
                                          </p:val>
                                        </p:tav>
                                      </p:tavLst>
                                    </p:anim>
                                    <p:anim calcmode="lin" valueType="num">
                                      <p:cBhvr additive="base">
                                        <p:cTn id="42" dur="500" fill="hold"/>
                                        <p:tgtEl>
                                          <p:spTgt spid="8"/>
                                        </p:tgtEl>
                                        <p:attrNameLst>
                                          <p:attrName>ppt_y</p:attrName>
                                        </p:attrNameLst>
                                      </p:cBhvr>
                                      <p:tavLst>
                                        <p:tav tm="0">
                                          <p:val>
                                            <p:strVal val="0-#ppt_h/2"/>
                                          </p:val>
                                        </p:tav>
                                        <p:tav tm="100000">
                                          <p:val>
                                            <p:strVal val="#ppt_y"/>
                                          </p:val>
                                        </p:tav>
                                      </p:tavLst>
                                    </p:anim>
                                  </p:childTnLst>
                                </p:cTn>
                              </p:par>
                            </p:childTnLst>
                          </p:cTn>
                        </p:par>
                        <p:par>
                          <p:cTn id="43" fill="hold" nodeType="afterGroup">
                            <p:stCondLst>
                              <p:cond delay="3010"/>
                            </p:stCondLst>
                            <p:childTnLst>
                              <p:par>
                                <p:cTn id="44" presetID="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500" fill="hold"/>
                                        <p:tgtEl>
                                          <p:spTgt spid="9"/>
                                        </p:tgtEl>
                                        <p:attrNameLst>
                                          <p:attrName>ppt_x</p:attrName>
                                        </p:attrNameLst>
                                      </p:cBhvr>
                                      <p:tavLst>
                                        <p:tav tm="0">
                                          <p:val>
                                            <p:strVal val="#ppt_x"/>
                                          </p:val>
                                        </p:tav>
                                        <p:tav tm="100000">
                                          <p:val>
                                            <p:strVal val="#ppt_x"/>
                                          </p:val>
                                        </p:tav>
                                      </p:tavLst>
                                    </p:anim>
                                    <p:anim calcmode="lin" valueType="num">
                                      <p:cBhvr additive="base">
                                        <p:cTn id="47" dur="500" fill="hold"/>
                                        <p:tgtEl>
                                          <p:spTgt spid="9"/>
                                        </p:tgtEl>
                                        <p:attrNameLst>
                                          <p:attrName>ppt_y</p:attrName>
                                        </p:attrNameLst>
                                      </p:cBhvr>
                                      <p:tavLst>
                                        <p:tav tm="0">
                                          <p:val>
                                            <p:strVal val="0-#ppt_h/2"/>
                                          </p:val>
                                        </p:tav>
                                        <p:tav tm="100000">
                                          <p:val>
                                            <p:strVal val="#ppt_y"/>
                                          </p:val>
                                        </p:tav>
                                      </p:tavLst>
                                    </p:anim>
                                  </p:childTnLst>
                                </p:cTn>
                              </p:par>
                            </p:childTnLst>
                          </p:cTn>
                        </p:par>
                        <p:par>
                          <p:cTn id="48" fill="hold" nodeType="afterGroup">
                            <p:stCondLst>
                              <p:cond delay="3510"/>
                            </p:stCondLst>
                            <p:childTnLst>
                              <p:par>
                                <p:cTn id="49" presetID="2" presetClass="entr" presetSubtype="4" fill="hold" grpId="0" nodeType="after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par>
                          <p:cTn id="53" fill="hold" nodeType="afterGroup">
                            <p:stCondLst>
                              <p:cond delay="4010"/>
                            </p:stCondLst>
                            <p:childTnLst>
                              <p:par>
                                <p:cTn id="54" presetID="2" presetClass="entr" presetSubtype="9"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additive="base">
                                        <p:cTn id="56" dur="500" fill="hold"/>
                                        <p:tgtEl>
                                          <p:spTgt spid="11"/>
                                        </p:tgtEl>
                                        <p:attrNameLst>
                                          <p:attrName>ppt_x</p:attrName>
                                        </p:attrNameLst>
                                      </p:cBhvr>
                                      <p:tavLst>
                                        <p:tav tm="0">
                                          <p:val>
                                            <p:strVal val="0-#ppt_w/2"/>
                                          </p:val>
                                        </p:tav>
                                        <p:tav tm="100000">
                                          <p:val>
                                            <p:strVal val="#ppt_x"/>
                                          </p:val>
                                        </p:tav>
                                      </p:tavLst>
                                    </p:anim>
                                    <p:anim calcmode="lin" valueType="num">
                                      <p:cBhvr additive="base">
                                        <p:cTn id="57" dur="500" fill="hold"/>
                                        <p:tgtEl>
                                          <p:spTgt spid="11"/>
                                        </p:tgtEl>
                                        <p:attrNameLst>
                                          <p:attrName>ppt_y</p:attrName>
                                        </p:attrNameLst>
                                      </p:cBhvr>
                                      <p:tavLst>
                                        <p:tav tm="0">
                                          <p:val>
                                            <p:strVal val="0-#ppt_h/2"/>
                                          </p:val>
                                        </p:tav>
                                        <p:tav tm="100000">
                                          <p:val>
                                            <p:strVal val="#ppt_y"/>
                                          </p:val>
                                        </p:tav>
                                      </p:tavLst>
                                    </p:anim>
                                  </p:childTnLst>
                                </p:cTn>
                              </p:par>
                            </p:childTnLst>
                          </p:cTn>
                        </p:par>
                        <p:par>
                          <p:cTn id="58" fill="hold" nodeType="afterGroup">
                            <p:stCondLst>
                              <p:cond delay="4510"/>
                            </p:stCondLst>
                            <p:childTnLst>
                              <p:par>
                                <p:cTn id="59" presetID="2" presetClass="entr" presetSubtype="9" fill="hold" grpId="0"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500" fill="hold"/>
                                        <p:tgtEl>
                                          <p:spTgt spid="12"/>
                                        </p:tgtEl>
                                        <p:attrNameLst>
                                          <p:attrName>ppt_x</p:attrName>
                                        </p:attrNameLst>
                                      </p:cBhvr>
                                      <p:tavLst>
                                        <p:tav tm="0">
                                          <p:val>
                                            <p:strVal val="0-#ppt_w/2"/>
                                          </p:val>
                                        </p:tav>
                                        <p:tav tm="100000">
                                          <p:val>
                                            <p:strVal val="#ppt_x"/>
                                          </p:val>
                                        </p:tav>
                                      </p:tavLst>
                                    </p:anim>
                                    <p:anim calcmode="lin" valueType="num">
                                      <p:cBhvr additive="base">
                                        <p:cTn id="62" dur="500" fill="hold"/>
                                        <p:tgtEl>
                                          <p:spTgt spid="12"/>
                                        </p:tgtEl>
                                        <p:attrNameLst>
                                          <p:attrName>ppt_y</p:attrName>
                                        </p:attrNameLst>
                                      </p:cBhvr>
                                      <p:tavLst>
                                        <p:tav tm="0">
                                          <p:val>
                                            <p:strVal val="0-#ppt_h/2"/>
                                          </p:val>
                                        </p:tav>
                                        <p:tav tm="100000">
                                          <p:val>
                                            <p:strVal val="#ppt_y"/>
                                          </p:val>
                                        </p:tav>
                                      </p:tavLst>
                                    </p:anim>
                                  </p:childTnLst>
                                </p:cTn>
                              </p:par>
                            </p:childTnLst>
                          </p:cTn>
                        </p:par>
                        <p:par>
                          <p:cTn id="63" fill="hold" nodeType="afterGroup">
                            <p:stCondLst>
                              <p:cond delay="5010"/>
                            </p:stCondLst>
                            <p:childTnLst>
                              <p:par>
                                <p:cTn id="64" presetID="2" presetClass="entr" presetSubtype="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additive="base">
                                        <p:cTn id="66" dur="500" fill="hold"/>
                                        <p:tgtEl>
                                          <p:spTgt spid="13"/>
                                        </p:tgtEl>
                                        <p:attrNameLst>
                                          <p:attrName>ppt_x</p:attrName>
                                        </p:attrNameLst>
                                      </p:cBhvr>
                                      <p:tavLst>
                                        <p:tav tm="0">
                                          <p:val>
                                            <p:strVal val="0-#ppt_w/2"/>
                                          </p:val>
                                        </p:tav>
                                        <p:tav tm="100000">
                                          <p:val>
                                            <p:strVal val="#ppt_x"/>
                                          </p:val>
                                        </p:tav>
                                      </p:tavLst>
                                    </p:anim>
                                    <p:anim calcmode="lin" valueType="num">
                                      <p:cBhvr additive="base">
                                        <p:cTn id="67" dur="500" fill="hold"/>
                                        <p:tgtEl>
                                          <p:spTgt spid="13"/>
                                        </p:tgtEl>
                                        <p:attrNameLst>
                                          <p:attrName>ppt_y</p:attrName>
                                        </p:attrNameLst>
                                      </p:cBhvr>
                                      <p:tavLst>
                                        <p:tav tm="0">
                                          <p:val>
                                            <p:strVal val="#ppt_y"/>
                                          </p:val>
                                        </p:tav>
                                        <p:tav tm="100000">
                                          <p:val>
                                            <p:strVal val="#ppt_y"/>
                                          </p:val>
                                        </p:tav>
                                      </p:tavLst>
                                    </p:anim>
                                  </p:childTnLst>
                                </p:cTn>
                              </p:par>
                            </p:childTnLst>
                          </p:cTn>
                        </p:par>
                        <p:par>
                          <p:cTn id="68" fill="hold" nodeType="afterGroup">
                            <p:stCondLst>
                              <p:cond delay="5510"/>
                            </p:stCondLst>
                            <p:childTnLst>
                              <p:par>
                                <p:cTn id="69" presetID="2" presetClass="entr" presetSubtype="2" fill="hold" grpId="0" nodeType="afterEffect">
                                  <p:stCondLst>
                                    <p:cond delay="0"/>
                                  </p:stCondLst>
                                  <p:childTnLst>
                                    <p:set>
                                      <p:cBhvr>
                                        <p:cTn id="70" dur="1" fill="hold">
                                          <p:stCondLst>
                                            <p:cond delay="0"/>
                                          </p:stCondLst>
                                        </p:cTn>
                                        <p:tgtEl>
                                          <p:spTgt spid="14"/>
                                        </p:tgtEl>
                                        <p:attrNameLst>
                                          <p:attrName>style.visibility</p:attrName>
                                        </p:attrNameLst>
                                      </p:cBhvr>
                                      <p:to>
                                        <p:strVal val="visible"/>
                                      </p:to>
                                    </p:set>
                                    <p:anim calcmode="lin" valueType="num">
                                      <p:cBhvr additive="base">
                                        <p:cTn id="71" dur="500" fill="hold"/>
                                        <p:tgtEl>
                                          <p:spTgt spid="14"/>
                                        </p:tgtEl>
                                        <p:attrNameLst>
                                          <p:attrName>ppt_x</p:attrName>
                                        </p:attrNameLst>
                                      </p:cBhvr>
                                      <p:tavLst>
                                        <p:tav tm="0">
                                          <p:val>
                                            <p:strVal val="1+#ppt_w/2"/>
                                          </p:val>
                                        </p:tav>
                                        <p:tav tm="100000">
                                          <p:val>
                                            <p:strVal val="#ppt_x"/>
                                          </p:val>
                                        </p:tav>
                                      </p:tavLst>
                                    </p:anim>
                                    <p:anim calcmode="lin" valueType="num">
                                      <p:cBhvr additive="base">
                                        <p:cTn id="72" dur="500" fill="hold"/>
                                        <p:tgtEl>
                                          <p:spTgt spid="14"/>
                                        </p:tgtEl>
                                        <p:attrNameLst>
                                          <p:attrName>ppt_y</p:attrName>
                                        </p:attrNameLst>
                                      </p:cBhvr>
                                      <p:tavLst>
                                        <p:tav tm="0">
                                          <p:val>
                                            <p:strVal val="#ppt_y"/>
                                          </p:val>
                                        </p:tav>
                                        <p:tav tm="100000">
                                          <p:val>
                                            <p:strVal val="#ppt_y"/>
                                          </p:val>
                                        </p:tav>
                                      </p:tavLst>
                                    </p:anim>
                                  </p:childTnLst>
                                </p:cTn>
                              </p:par>
                            </p:childTnLst>
                          </p:cTn>
                        </p:par>
                        <p:par>
                          <p:cTn id="73" fill="hold" nodeType="afterGroup">
                            <p:stCondLst>
                              <p:cond delay="6010"/>
                            </p:stCondLst>
                            <p:childTnLst>
                              <p:par>
                                <p:cTn id="74" presetID="2" presetClass="entr" presetSubtype="12"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additive="base">
                                        <p:cTn id="76" dur="500" fill="hold"/>
                                        <p:tgtEl>
                                          <p:spTgt spid="15"/>
                                        </p:tgtEl>
                                        <p:attrNameLst>
                                          <p:attrName>ppt_x</p:attrName>
                                        </p:attrNameLst>
                                      </p:cBhvr>
                                      <p:tavLst>
                                        <p:tav tm="0">
                                          <p:val>
                                            <p:strVal val="0-#ppt_w/2"/>
                                          </p:val>
                                        </p:tav>
                                        <p:tav tm="100000">
                                          <p:val>
                                            <p:strVal val="#ppt_x"/>
                                          </p:val>
                                        </p:tav>
                                      </p:tavLst>
                                    </p:anim>
                                    <p:anim calcmode="lin" valueType="num">
                                      <p:cBhvr additive="base">
                                        <p:cTn id="77" dur="500" fill="hold"/>
                                        <p:tgtEl>
                                          <p:spTgt spid="15"/>
                                        </p:tgtEl>
                                        <p:attrNameLst>
                                          <p:attrName>ppt_y</p:attrName>
                                        </p:attrNameLst>
                                      </p:cBhvr>
                                      <p:tavLst>
                                        <p:tav tm="0">
                                          <p:val>
                                            <p:strVal val="1+#ppt_h/2"/>
                                          </p:val>
                                        </p:tav>
                                        <p:tav tm="100000">
                                          <p:val>
                                            <p:strVal val="#ppt_y"/>
                                          </p:val>
                                        </p:tav>
                                      </p:tavLst>
                                    </p:anim>
                                  </p:childTnLst>
                                </p:cTn>
                              </p:par>
                            </p:childTnLst>
                          </p:cTn>
                        </p:par>
                        <p:par>
                          <p:cTn id="78" fill="hold" nodeType="afterGroup">
                            <p:stCondLst>
                              <p:cond delay="6510"/>
                            </p:stCondLst>
                            <p:childTnLst>
                              <p:par>
                                <p:cTn id="79" presetID="2" presetClass="entr" presetSubtype="2" fill="hold" grpId="0" nodeType="after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additive="base">
                                        <p:cTn id="81" dur="500" fill="hold"/>
                                        <p:tgtEl>
                                          <p:spTgt spid="16"/>
                                        </p:tgtEl>
                                        <p:attrNameLst>
                                          <p:attrName>ppt_x</p:attrName>
                                        </p:attrNameLst>
                                      </p:cBhvr>
                                      <p:tavLst>
                                        <p:tav tm="0">
                                          <p:val>
                                            <p:strVal val="1+#ppt_w/2"/>
                                          </p:val>
                                        </p:tav>
                                        <p:tav tm="100000">
                                          <p:val>
                                            <p:strVal val="#ppt_x"/>
                                          </p:val>
                                        </p:tav>
                                      </p:tavLst>
                                    </p:anim>
                                    <p:anim calcmode="lin" valueType="num">
                                      <p:cBhvr additive="base">
                                        <p:cTn id="82" dur="500" fill="hold"/>
                                        <p:tgtEl>
                                          <p:spTgt spid="16"/>
                                        </p:tgtEl>
                                        <p:attrNameLst>
                                          <p:attrName>ppt_y</p:attrName>
                                        </p:attrNameLst>
                                      </p:cBhvr>
                                      <p:tavLst>
                                        <p:tav tm="0">
                                          <p:val>
                                            <p:strVal val="#ppt_y"/>
                                          </p:val>
                                        </p:tav>
                                        <p:tav tm="100000">
                                          <p:val>
                                            <p:strVal val="#ppt_y"/>
                                          </p:val>
                                        </p:tav>
                                      </p:tavLst>
                                    </p:anim>
                                  </p:childTnLst>
                                </p:cTn>
                              </p:par>
                            </p:childTnLst>
                          </p:cTn>
                        </p:par>
                        <p:par>
                          <p:cTn id="83" fill="hold" nodeType="afterGroup">
                            <p:stCondLst>
                              <p:cond delay="7010"/>
                            </p:stCondLst>
                            <p:childTnLst>
                              <p:par>
                                <p:cTn id="84" presetID="2" presetClass="entr" presetSubtype="1" fill="hold" grpId="0"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ppt_x"/>
                                          </p:val>
                                        </p:tav>
                                        <p:tav tm="100000">
                                          <p:val>
                                            <p:strVal val="#ppt_x"/>
                                          </p:val>
                                        </p:tav>
                                      </p:tavLst>
                                    </p:anim>
                                    <p:anim calcmode="lin" valueType="num">
                                      <p:cBhvr additive="base">
                                        <p:cTn id="87" dur="500" fill="hold"/>
                                        <p:tgtEl>
                                          <p:spTgt spid="17"/>
                                        </p:tgtEl>
                                        <p:attrNameLst>
                                          <p:attrName>ppt_y</p:attrName>
                                        </p:attrNameLst>
                                      </p:cBhvr>
                                      <p:tavLst>
                                        <p:tav tm="0">
                                          <p:val>
                                            <p:strVal val="0-#ppt_h/2"/>
                                          </p:val>
                                        </p:tav>
                                        <p:tav tm="100000">
                                          <p:val>
                                            <p:strVal val="#ppt_y"/>
                                          </p:val>
                                        </p:tav>
                                      </p:tavLst>
                                    </p:anim>
                                  </p:childTnLst>
                                </p:cTn>
                              </p:par>
                            </p:childTnLst>
                          </p:cTn>
                        </p:par>
                        <p:par>
                          <p:cTn id="88" fill="hold" nodeType="afterGroup">
                            <p:stCondLst>
                              <p:cond delay="7510"/>
                            </p:stCondLst>
                            <p:childTnLst>
                              <p:par>
                                <p:cTn id="89" presetID="2" presetClass="entr" presetSubtype="6"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 calcmode="lin" valueType="num">
                                      <p:cBhvr additive="base">
                                        <p:cTn id="91" dur="500" fill="hold"/>
                                        <p:tgtEl>
                                          <p:spTgt spid="18"/>
                                        </p:tgtEl>
                                        <p:attrNameLst>
                                          <p:attrName>ppt_x</p:attrName>
                                        </p:attrNameLst>
                                      </p:cBhvr>
                                      <p:tavLst>
                                        <p:tav tm="0">
                                          <p:val>
                                            <p:strVal val="1+#ppt_w/2"/>
                                          </p:val>
                                        </p:tav>
                                        <p:tav tm="100000">
                                          <p:val>
                                            <p:strVal val="#ppt_x"/>
                                          </p:val>
                                        </p:tav>
                                      </p:tavLst>
                                    </p:anim>
                                    <p:anim calcmode="lin" valueType="num">
                                      <p:cBhvr additive="base">
                                        <p:cTn id="92" dur="500" fill="hold"/>
                                        <p:tgtEl>
                                          <p:spTgt spid="18"/>
                                        </p:tgtEl>
                                        <p:attrNameLst>
                                          <p:attrName>ppt_y</p:attrName>
                                        </p:attrNameLst>
                                      </p:cBhvr>
                                      <p:tavLst>
                                        <p:tav tm="0">
                                          <p:val>
                                            <p:strVal val="1+#ppt_h/2"/>
                                          </p:val>
                                        </p:tav>
                                        <p:tav tm="100000">
                                          <p:val>
                                            <p:strVal val="#ppt_y"/>
                                          </p:val>
                                        </p:tav>
                                      </p:tavLst>
                                    </p:anim>
                                  </p:childTnLst>
                                </p:cTn>
                              </p:par>
                            </p:childTnLst>
                          </p:cTn>
                        </p:par>
                        <p:par>
                          <p:cTn id="93" fill="hold" nodeType="afterGroup">
                            <p:stCondLst>
                              <p:cond delay="8010"/>
                            </p:stCondLst>
                            <p:childTnLst>
                              <p:par>
                                <p:cTn id="94" presetID="2" presetClass="entr" presetSubtype="4" fill="hold" grpId="0" nodeType="afterEffect">
                                  <p:stCondLst>
                                    <p:cond delay="0"/>
                                  </p:stCondLst>
                                  <p:childTnLst>
                                    <p:set>
                                      <p:cBhvr>
                                        <p:cTn id="95" dur="1" fill="hold">
                                          <p:stCondLst>
                                            <p:cond delay="0"/>
                                          </p:stCondLst>
                                        </p:cTn>
                                        <p:tgtEl>
                                          <p:spTgt spid="19"/>
                                        </p:tgtEl>
                                        <p:attrNameLst>
                                          <p:attrName>style.visibility</p:attrName>
                                        </p:attrNameLst>
                                      </p:cBhvr>
                                      <p:to>
                                        <p:strVal val="visible"/>
                                      </p:to>
                                    </p:set>
                                    <p:anim calcmode="lin" valueType="num">
                                      <p:cBhvr additive="base">
                                        <p:cTn id="96" dur="500" fill="hold"/>
                                        <p:tgtEl>
                                          <p:spTgt spid="19"/>
                                        </p:tgtEl>
                                        <p:attrNameLst>
                                          <p:attrName>ppt_x</p:attrName>
                                        </p:attrNameLst>
                                      </p:cBhvr>
                                      <p:tavLst>
                                        <p:tav tm="0">
                                          <p:val>
                                            <p:strVal val="#ppt_x"/>
                                          </p:val>
                                        </p:tav>
                                        <p:tav tm="100000">
                                          <p:val>
                                            <p:strVal val="#ppt_x"/>
                                          </p:val>
                                        </p:tav>
                                      </p:tavLst>
                                    </p:anim>
                                    <p:anim calcmode="lin" valueType="num">
                                      <p:cBhvr additive="base">
                                        <p:cTn id="97" dur="500" fill="hold"/>
                                        <p:tgtEl>
                                          <p:spTgt spid="19"/>
                                        </p:tgtEl>
                                        <p:attrNameLst>
                                          <p:attrName>ppt_y</p:attrName>
                                        </p:attrNameLst>
                                      </p:cBhvr>
                                      <p:tavLst>
                                        <p:tav tm="0">
                                          <p:val>
                                            <p:strVal val="1+#ppt_h/2"/>
                                          </p:val>
                                        </p:tav>
                                        <p:tav tm="100000">
                                          <p:val>
                                            <p:strVal val="#ppt_y"/>
                                          </p:val>
                                        </p:tav>
                                      </p:tavLst>
                                    </p:anim>
                                  </p:childTnLst>
                                </p:cTn>
                              </p:par>
                            </p:childTnLst>
                          </p:cTn>
                        </p:par>
                        <p:par>
                          <p:cTn id="98" fill="hold" nodeType="afterGroup">
                            <p:stCondLst>
                              <p:cond delay="8510"/>
                            </p:stCondLst>
                            <p:childTnLst>
                              <p:par>
                                <p:cTn id="99" presetID="2" presetClass="entr" presetSubtype="12"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 calcmode="lin" valueType="num">
                                      <p:cBhvr additive="base">
                                        <p:cTn id="101" dur="500" fill="hold"/>
                                        <p:tgtEl>
                                          <p:spTgt spid="20"/>
                                        </p:tgtEl>
                                        <p:attrNameLst>
                                          <p:attrName>ppt_x</p:attrName>
                                        </p:attrNameLst>
                                      </p:cBhvr>
                                      <p:tavLst>
                                        <p:tav tm="0">
                                          <p:val>
                                            <p:strVal val="0-#ppt_w/2"/>
                                          </p:val>
                                        </p:tav>
                                        <p:tav tm="100000">
                                          <p:val>
                                            <p:strVal val="#ppt_x"/>
                                          </p:val>
                                        </p:tav>
                                      </p:tavLst>
                                    </p:anim>
                                    <p:anim calcmode="lin" valueType="num">
                                      <p:cBhvr additive="base">
                                        <p:cTn id="102" dur="500" fill="hold"/>
                                        <p:tgtEl>
                                          <p:spTgt spid="20"/>
                                        </p:tgtEl>
                                        <p:attrNameLst>
                                          <p:attrName>ppt_y</p:attrName>
                                        </p:attrNameLst>
                                      </p:cBhvr>
                                      <p:tavLst>
                                        <p:tav tm="0">
                                          <p:val>
                                            <p:strVal val="1+#ppt_h/2"/>
                                          </p:val>
                                        </p:tav>
                                        <p:tav tm="100000">
                                          <p:val>
                                            <p:strVal val="#ppt_y"/>
                                          </p:val>
                                        </p:tav>
                                      </p:tavLst>
                                    </p:anim>
                                  </p:childTnLst>
                                </p:cTn>
                              </p:par>
                            </p:childTnLst>
                          </p:cTn>
                        </p:par>
                        <p:par>
                          <p:cTn id="103" fill="hold" nodeType="afterGroup">
                            <p:stCondLst>
                              <p:cond delay="9010"/>
                            </p:stCondLst>
                            <p:childTnLst>
                              <p:par>
                                <p:cTn id="104" presetID="2" presetClass="entr" presetSubtype="6" fill="hold" grpId="0" nodeType="afterEffect">
                                  <p:stCondLst>
                                    <p:cond delay="0"/>
                                  </p:stCondLst>
                                  <p:childTnLst>
                                    <p:set>
                                      <p:cBhvr>
                                        <p:cTn id="105" dur="1" fill="hold">
                                          <p:stCondLst>
                                            <p:cond delay="0"/>
                                          </p:stCondLst>
                                        </p:cTn>
                                        <p:tgtEl>
                                          <p:spTgt spid="21"/>
                                        </p:tgtEl>
                                        <p:attrNameLst>
                                          <p:attrName>style.visibility</p:attrName>
                                        </p:attrNameLst>
                                      </p:cBhvr>
                                      <p:to>
                                        <p:strVal val="visible"/>
                                      </p:to>
                                    </p:set>
                                    <p:anim calcmode="lin" valueType="num">
                                      <p:cBhvr additive="base">
                                        <p:cTn id="106" dur="500" fill="hold"/>
                                        <p:tgtEl>
                                          <p:spTgt spid="21"/>
                                        </p:tgtEl>
                                        <p:attrNameLst>
                                          <p:attrName>ppt_x</p:attrName>
                                        </p:attrNameLst>
                                      </p:cBhvr>
                                      <p:tavLst>
                                        <p:tav tm="0">
                                          <p:val>
                                            <p:strVal val="1+#ppt_w/2"/>
                                          </p:val>
                                        </p:tav>
                                        <p:tav tm="100000">
                                          <p:val>
                                            <p:strVal val="#ppt_x"/>
                                          </p:val>
                                        </p:tav>
                                      </p:tavLst>
                                    </p:anim>
                                    <p:anim calcmode="lin" valueType="num">
                                      <p:cBhvr additive="base">
                                        <p:cTn id="10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53" presetClass="entr" presetSubtype="16" fill="hold" grpId="0" nodeType="clickEffect">
                                  <p:stCondLst>
                                    <p:cond delay="0"/>
                                  </p:stCondLst>
                                  <p:childTnLst>
                                    <p:set>
                                      <p:cBhvr>
                                        <p:cTn id="111" dur="1" fill="hold">
                                          <p:stCondLst>
                                            <p:cond delay="0"/>
                                          </p:stCondLst>
                                        </p:cTn>
                                        <p:tgtEl>
                                          <p:spTgt spid="22"/>
                                        </p:tgtEl>
                                        <p:attrNameLst>
                                          <p:attrName>style.visibility</p:attrName>
                                        </p:attrNameLst>
                                      </p:cBhvr>
                                      <p:to>
                                        <p:strVal val="visible"/>
                                      </p:to>
                                    </p:set>
                                    <p:anim calcmode="lin" valueType="num">
                                      <p:cBhvr>
                                        <p:cTn id="112" dur="500" fill="hold"/>
                                        <p:tgtEl>
                                          <p:spTgt spid="22"/>
                                        </p:tgtEl>
                                        <p:attrNameLst>
                                          <p:attrName>ppt_w</p:attrName>
                                        </p:attrNameLst>
                                      </p:cBhvr>
                                      <p:tavLst>
                                        <p:tav tm="0">
                                          <p:val>
                                            <p:fltVal val="0"/>
                                          </p:val>
                                        </p:tav>
                                        <p:tav tm="100000">
                                          <p:val>
                                            <p:strVal val="#ppt_w"/>
                                          </p:val>
                                        </p:tav>
                                      </p:tavLst>
                                    </p:anim>
                                    <p:anim calcmode="lin" valueType="num">
                                      <p:cBhvr>
                                        <p:cTn id="113" dur="500" fill="hold"/>
                                        <p:tgtEl>
                                          <p:spTgt spid="22"/>
                                        </p:tgtEl>
                                        <p:attrNameLst>
                                          <p:attrName>ppt_h</p:attrName>
                                        </p:attrNameLst>
                                      </p:cBhvr>
                                      <p:tavLst>
                                        <p:tav tm="0">
                                          <p:val>
                                            <p:fltVal val="0"/>
                                          </p:val>
                                        </p:tav>
                                        <p:tav tm="100000">
                                          <p:val>
                                            <p:strVal val="#ppt_h"/>
                                          </p:val>
                                        </p:tav>
                                      </p:tavLst>
                                    </p:anim>
                                    <p:animEffect transition="in" filter="fade">
                                      <p:cBhvr>
                                        <p:cTn id="114" dur="500"/>
                                        <p:tgtEl>
                                          <p:spTgt spid="22"/>
                                        </p:tgtEl>
                                      </p:cBhvr>
                                    </p:animEffect>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 presetClass="exit" presetSubtype="0" fill="hold" grpId="1" nodeType="clickEffect">
                                  <p:stCondLst>
                                    <p:cond delay="0"/>
                                  </p:stCondLst>
                                  <p:childTnLst>
                                    <p:set>
                                      <p:cBhvr>
                                        <p:cTn id="118" dur="1" fill="hold">
                                          <p:stCondLst>
                                            <p:cond delay="9"/>
                                          </p:stCondLst>
                                        </p:cTn>
                                        <p:tgtEl>
                                          <p:spTgt spid="2"/>
                                        </p:tgtEl>
                                        <p:attrNameLst>
                                          <p:attrName>style.visibility</p:attrName>
                                        </p:attrNameLst>
                                      </p:cBhvr>
                                      <p:to>
                                        <p:strVal val="hidden"/>
                                      </p:to>
                                    </p:set>
                                  </p:childTnLst>
                                </p:cTn>
                              </p:par>
                            </p:childTnLst>
                          </p:cTn>
                        </p:par>
                        <p:par>
                          <p:cTn id="119" fill="hold" nodeType="afterGroup">
                            <p:stCondLst>
                              <p:cond delay="10"/>
                            </p:stCondLst>
                            <p:childTnLst>
                              <p:par>
                                <p:cTn id="120" presetID="1" presetClass="exit" presetSubtype="0" fill="hold" grpId="1" nodeType="afterEffect">
                                  <p:stCondLst>
                                    <p:cond delay="0"/>
                                  </p:stCondLst>
                                  <p:childTnLst>
                                    <p:set>
                                      <p:cBhvr>
                                        <p:cTn id="121" dur="1" fill="hold">
                                          <p:stCondLst>
                                            <p:cond delay="0"/>
                                          </p:stCondLst>
                                        </p:cTn>
                                        <p:tgtEl>
                                          <p:spTgt spid="6"/>
                                        </p:tgtEl>
                                        <p:attrNameLst>
                                          <p:attrName>style.visibility</p:attrName>
                                        </p:attrNameLst>
                                      </p:cBhvr>
                                      <p:to>
                                        <p:strVal val="hidden"/>
                                      </p:to>
                                    </p:set>
                                  </p:childTnLst>
                                </p:cTn>
                              </p:par>
                            </p:childTnLst>
                          </p:cTn>
                        </p:par>
                        <p:par>
                          <p:cTn id="122" fill="hold" nodeType="afterGroup">
                            <p:stCondLst>
                              <p:cond delay="10"/>
                            </p:stCondLst>
                            <p:childTnLst>
                              <p:par>
                                <p:cTn id="123" presetID="1" presetClass="exit" presetSubtype="0" fill="hold" grpId="1" nodeType="afterEffect">
                                  <p:stCondLst>
                                    <p:cond delay="0"/>
                                  </p:stCondLst>
                                  <p:childTnLst>
                                    <p:set>
                                      <p:cBhvr>
                                        <p:cTn id="124" dur="1" fill="hold">
                                          <p:stCondLst>
                                            <p:cond delay="0"/>
                                          </p:stCondLst>
                                        </p:cTn>
                                        <p:tgtEl>
                                          <p:spTgt spid="5"/>
                                        </p:tgtEl>
                                        <p:attrNameLst>
                                          <p:attrName>style.visibility</p:attrName>
                                        </p:attrNameLst>
                                      </p:cBhvr>
                                      <p:to>
                                        <p:strVal val="hidden"/>
                                      </p:to>
                                    </p:set>
                                  </p:childTnLst>
                                </p:cTn>
                              </p:par>
                            </p:childTnLst>
                          </p:cTn>
                        </p:par>
                        <p:par>
                          <p:cTn id="125" fill="hold" nodeType="afterGroup">
                            <p:stCondLst>
                              <p:cond delay="10"/>
                            </p:stCondLst>
                            <p:childTnLst>
                              <p:par>
                                <p:cTn id="126" presetID="1" presetClass="exit" presetSubtype="0" fill="hold" grpId="1" nodeType="afterEffect">
                                  <p:stCondLst>
                                    <p:cond delay="0"/>
                                  </p:stCondLst>
                                  <p:childTnLst>
                                    <p:set>
                                      <p:cBhvr>
                                        <p:cTn id="127" dur="1" fill="hold">
                                          <p:stCondLst>
                                            <p:cond delay="0"/>
                                          </p:stCondLst>
                                        </p:cTn>
                                        <p:tgtEl>
                                          <p:spTgt spid="11"/>
                                        </p:tgtEl>
                                        <p:attrNameLst>
                                          <p:attrName>style.visibility</p:attrName>
                                        </p:attrNameLst>
                                      </p:cBhvr>
                                      <p:to>
                                        <p:strVal val="hidden"/>
                                      </p:to>
                                    </p:set>
                                  </p:childTnLst>
                                </p:cTn>
                              </p:par>
                            </p:childTnLst>
                          </p:cTn>
                        </p:par>
                        <p:par>
                          <p:cTn id="128" fill="hold" nodeType="afterGroup">
                            <p:stCondLst>
                              <p:cond delay="10"/>
                            </p:stCondLst>
                            <p:childTnLst>
                              <p:par>
                                <p:cTn id="129" presetID="1" presetClass="exit" presetSubtype="0" fill="hold" grpId="1" nodeType="afterEffect">
                                  <p:stCondLst>
                                    <p:cond delay="0"/>
                                  </p:stCondLst>
                                  <p:childTnLst>
                                    <p:set>
                                      <p:cBhvr>
                                        <p:cTn id="130" dur="1" fill="hold">
                                          <p:stCondLst>
                                            <p:cond delay="0"/>
                                          </p:stCondLst>
                                        </p:cTn>
                                        <p:tgtEl>
                                          <p:spTgt spid="18"/>
                                        </p:tgtEl>
                                        <p:attrNameLst>
                                          <p:attrName>style.visibility</p:attrName>
                                        </p:attrNameLst>
                                      </p:cBhvr>
                                      <p:to>
                                        <p:strVal val="hidden"/>
                                      </p:to>
                                    </p:set>
                                  </p:childTnLst>
                                </p:cTn>
                              </p:par>
                            </p:childTnLst>
                          </p:cTn>
                        </p:par>
                        <p:par>
                          <p:cTn id="131" fill="hold" nodeType="afterGroup">
                            <p:stCondLst>
                              <p:cond delay="10"/>
                            </p:stCondLst>
                            <p:childTnLst>
                              <p:par>
                                <p:cTn id="132" presetID="1" presetClass="exit" presetSubtype="0" fill="hold" grpId="1" nodeType="afterEffect">
                                  <p:stCondLst>
                                    <p:cond delay="0"/>
                                  </p:stCondLst>
                                  <p:childTnLst>
                                    <p:set>
                                      <p:cBhvr>
                                        <p:cTn id="133" dur="1" fill="hold">
                                          <p:stCondLst>
                                            <p:cond delay="0"/>
                                          </p:stCondLst>
                                        </p:cTn>
                                        <p:tgtEl>
                                          <p:spTgt spid="15"/>
                                        </p:tgtEl>
                                        <p:attrNameLst>
                                          <p:attrName>style.visibility</p:attrName>
                                        </p:attrNameLst>
                                      </p:cBhvr>
                                      <p:to>
                                        <p:strVal val="hidden"/>
                                      </p:to>
                                    </p:set>
                                  </p:childTnLst>
                                </p:cTn>
                              </p:par>
                            </p:childTnLst>
                          </p:cTn>
                        </p:par>
                        <p:par>
                          <p:cTn id="134" fill="hold" nodeType="afterGroup">
                            <p:stCondLst>
                              <p:cond delay="10"/>
                            </p:stCondLst>
                            <p:childTnLst>
                              <p:par>
                                <p:cTn id="135" presetID="1" presetClass="exit" presetSubtype="0" fill="hold" grpId="1" nodeType="afterEffect">
                                  <p:stCondLst>
                                    <p:cond delay="0"/>
                                  </p:stCondLst>
                                  <p:childTnLst>
                                    <p:set>
                                      <p:cBhvr>
                                        <p:cTn id="136" dur="1" fill="hold">
                                          <p:stCondLst>
                                            <p:cond delay="0"/>
                                          </p:stCondLst>
                                        </p:cTn>
                                        <p:tgtEl>
                                          <p:spTgt spid="10"/>
                                        </p:tgtEl>
                                        <p:attrNameLst>
                                          <p:attrName>style.visibility</p:attrName>
                                        </p:attrNameLst>
                                      </p:cBhvr>
                                      <p:to>
                                        <p:strVal val="hidden"/>
                                      </p:to>
                                    </p:set>
                                  </p:childTnLst>
                                </p:cTn>
                              </p:par>
                            </p:childTnLst>
                          </p:cTn>
                        </p:par>
                        <p:par>
                          <p:cTn id="137" fill="hold" nodeType="afterGroup">
                            <p:stCondLst>
                              <p:cond delay="10"/>
                            </p:stCondLst>
                            <p:childTnLst>
                              <p:par>
                                <p:cTn id="138" presetID="1" presetClass="exit" presetSubtype="0" fill="hold" grpId="1" nodeType="afterEffect">
                                  <p:stCondLst>
                                    <p:cond delay="0"/>
                                  </p:stCondLst>
                                  <p:childTnLst>
                                    <p:set>
                                      <p:cBhvr>
                                        <p:cTn id="139" dur="1" fill="hold">
                                          <p:stCondLst>
                                            <p:cond delay="0"/>
                                          </p:stCondLst>
                                        </p:cTn>
                                        <p:tgtEl>
                                          <p:spTgt spid="14"/>
                                        </p:tgtEl>
                                        <p:attrNameLst>
                                          <p:attrName>style.visibility</p:attrName>
                                        </p:attrNameLst>
                                      </p:cBhvr>
                                      <p:to>
                                        <p:strVal val="hidden"/>
                                      </p:to>
                                    </p:set>
                                  </p:childTnLst>
                                </p:cTn>
                              </p:par>
                            </p:childTnLst>
                          </p:cTn>
                        </p:par>
                        <p:par>
                          <p:cTn id="140" fill="hold" nodeType="afterGroup">
                            <p:stCondLst>
                              <p:cond delay="10"/>
                            </p:stCondLst>
                            <p:childTnLst>
                              <p:par>
                                <p:cTn id="141" presetID="1" presetClass="exit" presetSubtype="0" fill="hold" grpId="1" nodeType="afterEffect">
                                  <p:stCondLst>
                                    <p:cond delay="0"/>
                                  </p:stCondLst>
                                  <p:childTnLst>
                                    <p:set>
                                      <p:cBhvr>
                                        <p:cTn id="142" dur="1" fill="hold">
                                          <p:stCondLst>
                                            <p:cond delay="0"/>
                                          </p:stCondLst>
                                        </p:cTn>
                                        <p:tgtEl>
                                          <p:spTgt spid="8"/>
                                        </p:tgtEl>
                                        <p:attrNameLst>
                                          <p:attrName>style.visibility</p:attrName>
                                        </p:attrNameLst>
                                      </p:cBhvr>
                                      <p:to>
                                        <p:strVal val="hidden"/>
                                      </p:to>
                                    </p:set>
                                  </p:childTnLst>
                                </p:cTn>
                              </p:par>
                            </p:childTnLst>
                          </p:cTn>
                        </p:par>
                        <p:par>
                          <p:cTn id="143" fill="hold" nodeType="afterGroup">
                            <p:stCondLst>
                              <p:cond delay="10"/>
                            </p:stCondLst>
                            <p:childTnLst>
                              <p:par>
                                <p:cTn id="144" presetID="1" presetClass="exit" presetSubtype="0" fill="hold" grpId="1" nodeType="afterEffect">
                                  <p:stCondLst>
                                    <p:cond delay="0"/>
                                  </p:stCondLst>
                                  <p:childTnLst>
                                    <p:set>
                                      <p:cBhvr>
                                        <p:cTn id="145" dur="1" fill="hold">
                                          <p:stCondLst>
                                            <p:cond delay="0"/>
                                          </p:stCondLst>
                                        </p:cTn>
                                        <p:tgtEl>
                                          <p:spTgt spid="17"/>
                                        </p:tgtEl>
                                        <p:attrNameLst>
                                          <p:attrName>style.visibility</p:attrName>
                                        </p:attrNameLst>
                                      </p:cBhvr>
                                      <p:to>
                                        <p:strVal val="hidden"/>
                                      </p:to>
                                    </p:set>
                                  </p:childTnLst>
                                </p:cTn>
                              </p:par>
                            </p:childTnLst>
                          </p:cTn>
                        </p:par>
                        <p:par>
                          <p:cTn id="146" fill="hold" nodeType="afterGroup">
                            <p:stCondLst>
                              <p:cond delay="10"/>
                            </p:stCondLst>
                            <p:childTnLst>
                              <p:par>
                                <p:cTn id="147" presetID="1" presetClass="exit" presetSubtype="0" fill="hold" grpId="1" nodeType="afterEffect">
                                  <p:stCondLst>
                                    <p:cond delay="0"/>
                                  </p:stCondLst>
                                  <p:childTnLst>
                                    <p:set>
                                      <p:cBhvr>
                                        <p:cTn id="148" dur="1" fill="hold">
                                          <p:stCondLst>
                                            <p:cond delay="0"/>
                                          </p:stCondLst>
                                        </p:cTn>
                                        <p:tgtEl>
                                          <p:spTgt spid="13"/>
                                        </p:tgtEl>
                                        <p:attrNameLst>
                                          <p:attrName>style.visibility</p:attrName>
                                        </p:attrNameLst>
                                      </p:cBhvr>
                                      <p:to>
                                        <p:strVal val="hidden"/>
                                      </p:to>
                                    </p:set>
                                  </p:childTnLst>
                                </p:cTn>
                              </p:par>
                            </p:childTnLst>
                          </p:cTn>
                        </p:par>
                        <p:par>
                          <p:cTn id="149" fill="hold" nodeType="afterGroup">
                            <p:stCondLst>
                              <p:cond delay="10"/>
                            </p:stCondLst>
                            <p:childTnLst>
                              <p:par>
                                <p:cTn id="150" presetID="1" presetClass="exit" presetSubtype="0" fill="hold" grpId="1" nodeType="afterEffect">
                                  <p:stCondLst>
                                    <p:cond delay="0"/>
                                  </p:stCondLst>
                                  <p:childTnLst>
                                    <p:set>
                                      <p:cBhvr>
                                        <p:cTn id="151" dur="1" fill="hold">
                                          <p:stCondLst>
                                            <p:cond delay="0"/>
                                          </p:stCondLst>
                                        </p:cTn>
                                        <p:tgtEl>
                                          <p:spTgt spid="9"/>
                                        </p:tgtEl>
                                        <p:attrNameLst>
                                          <p:attrName>style.visibility</p:attrName>
                                        </p:attrNameLst>
                                      </p:cBhvr>
                                      <p:to>
                                        <p:strVal val="hidden"/>
                                      </p:to>
                                    </p:set>
                                  </p:childTnLst>
                                </p:cTn>
                              </p:par>
                            </p:childTnLst>
                          </p:cTn>
                        </p:par>
                        <p:par>
                          <p:cTn id="152" fill="hold" nodeType="afterGroup">
                            <p:stCondLst>
                              <p:cond delay="10"/>
                            </p:stCondLst>
                            <p:childTnLst>
                              <p:par>
                                <p:cTn id="153" presetID="1" presetClass="exit" presetSubtype="0" fill="hold" grpId="1" nodeType="afterEffect">
                                  <p:stCondLst>
                                    <p:cond delay="0"/>
                                  </p:stCondLst>
                                  <p:childTnLst>
                                    <p:set>
                                      <p:cBhvr>
                                        <p:cTn id="154" dur="1" fill="hold">
                                          <p:stCondLst>
                                            <p:cond delay="0"/>
                                          </p:stCondLst>
                                        </p:cTn>
                                        <p:tgtEl>
                                          <p:spTgt spid="3"/>
                                        </p:tgtEl>
                                        <p:attrNameLst>
                                          <p:attrName>style.visibility</p:attrName>
                                        </p:attrNameLst>
                                      </p:cBhvr>
                                      <p:to>
                                        <p:strVal val="hidden"/>
                                      </p:to>
                                    </p:set>
                                  </p:childTnLst>
                                </p:cTn>
                              </p:par>
                            </p:childTnLst>
                          </p:cTn>
                        </p:par>
                        <p:par>
                          <p:cTn id="155" fill="hold" nodeType="afterGroup">
                            <p:stCondLst>
                              <p:cond delay="10"/>
                            </p:stCondLst>
                            <p:childTnLst>
                              <p:par>
                                <p:cTn id="156" presetID="1" presetClass="exit" presetSubtype="0" fill="hold" grpId="1" nodeType="afterEffect">
                                  <p:stCondLst>
                                    <p:cond delay="0"/>
                                  </p:stCondLst>
                                  <p:childTnLst>
                                    <p:set>
                                      <p:cBhvr>
                                        <p:cTn id="157" dur="1" fill="hold">
                                          <p:stCondLst>
                                            <p:cond delay="0"/>
                                          </p:stCondLst>
                                        </p:cTn>
                                        <p:tgtEl>
                                          <p:spTgt spid="7"/>
                                        </p:tgtEl>
                                        <p:attrNameLst>
                                          <p:attrName>style.visibility</p:attrName>
                                        </p:attrNameLst>
                                      </p:cBhvr>
                                      <p:to>
                                        <p:strVal val="hidden"/>
                                      </p:to>
                                    </p:set>
                                  </p:childTnLst>
                                </p:cTn>
                              </p:par>
                            </p:childTnLst>
                          </p:cTn>
                        </p:par>
                        <p:par>
                          <p:cTn id="158" fill="hold" nodeType="afterGroup">
                            <p:stCondLst>
                              <p:cond delay="10"/>
                            </p:stCondLst>
                            <p:childTnLst>
                              <p:par>
                                <p:cTn id="159" presetID="1" presetClass="exit" presetSubtype="0" fill="hold" grpId="1" nodeType="afterEffect">
                                  <p:stCondLst>
                                    <p:cond delay="0"/>
                                  </p:stCondLst>
                                  <p:childTnLst>
                                    <p:set>
                                      <p:cBhvr>
                                        <p:cTn id="160" dur="1" fill="hold">
                                          <p:stCondLst>
                                            <p:cond delay="0"/>
                                          </p:stCondLst>
                                        </p:cTn>
                                        <p:tgtEl>
                                          <p:spTgt spid="21"/>
                                        </p:tgtEl>
                                        <p:attrNameLst>
                                          <p:attrName>style.visibility</p:attrName>
                                        </p:attrNameLst>
                                      </p:cBhvr>
                                      <p:to>
                                        <p:strVal val="hidden"/>
                                      </p:to>
                                    </p:set>
                                  </p:childTnLst>
                                </p:cTn>
                              </p:par>
                            </p:childTnLst>
                          </p:cTn>
                        </p:par>
                        <p:par>
                          <p:cTn id="161" fill="hold" nodeType="afterGroup">
                            <p:stCondLst>
                              <p:cond delay="10"/>
                            </p:stCondLst>
                            <p:childTnLst>
                              <p:par>
                                <p:cTn id="162" presetID="1" presetClass="exit" presetSubtype="0" fill="hold" grpId="1" nodeType="afterEffect">
                                  <p:stCondLst>
                                    <p:cond delay="0"/>
                                  </p:stCondLst>
                                  <p:childTnLst>
                                    <p:set>
                                      <p:cBhvr>
                                        <p:cTn id="163" dur="1" fill="hold">
                                          <p:stCondLst>
                                            <p:cond delay="0"/>
                                          </p:stCondLst>
                                        </p:cTn>
                                        <p:tgtEl>
                                          <p:spTgt spid="19"/>
                                        </p:tgtEl>
                                        <p:attrNameLst>
                                          <p:attrName>style.visibility</p:attrName>
                                        </p:attrNameLst>
                                      </p:cBhvr>
                                      <p:to>
                                        <p:strVal val="hidden"/>
                                      </p:to>
                                    </p:set>
                                  </p:childTnLst>
                                </p:cTn>
                              </p:par>
                            </p:childTnLst>
                          </p:cTn>
                        </p:par>
                        <p:par>
                          <p:cTn id="164" fill="hold" nodeType="afterGroup">
                            <p:stCondLst>
                              <p:cond delay="10"/>
                            </p:stCondLst>
                            <p:childTnLst>
                              <p:par>
                                <p:cTn id="165" presetID="1" presetClass="exit" presetSubtype="0" fill="hold" grpId="1" nodeType="afterEffect">
                                  <p:stCondLst>
                                    <p:cond delay="0"/>
                                  </p:stCondLst>
                                  <p:childTnLst>
                                    <p:set>
                                      <p:cBhvr>
                                        <p:cTn id="166" dur="1" fill="hold">
                                          <p:stCondLst>
                                            <p:cond delay="0"/>
                                          </p:stCondLst>
                                        </p:cTn>
                                        <p:tgtEl>
                                          <p:spTgt spid="16"/>
                                        </p:tgtEl>
                                        <p:attrNameLst>
                                          <p:attrName>style.visibility</p:attrName>
                                        </p:attrNameLst>
                                      </p:cBhvr>
                                      <p:to>
                                        <p:strVal val="hidden"/>
                                      </p:to>
                                    </p:set>
                                  </p:childTnLst>
                                </p:cTn>
                              </p:par>
                            </p:childTnLst>
                          </p:cTn>
                        </p:par>
                        <p:par>
                          <p:cTn id="167" fill="hold" nodeType="afterGroup">
                            <p:stCondLst>
                              <p:cond delay="10"/>
                            </p:stCondLst>
                            <p:childTnLst>
                              <p:par>
                                <p:cTn id="168" presetID="1" presetClass="exit" presetSubtype="0" fill="hold" grpId="1" nodeType="afterEffect">
                                  <p:stCondLst>
                                    <p:cond delay="0"/>
                                  </p:stCondLst>
                                  <p:childTnLst>
                                    <p:set>
                                      <p:cBhvr>
                                        <p:cTn id="169" dur="1" fill="hold">
                                          <p:stCondLst>
                                            <p:cond delay="0"/>
                                          </p:stCondLst>
                                        </p:cTn>
                                        <p:tgtEl>
                                          <p:spTgt spid="12"/>
                                        </p:tgtEl>
                                        <p:attrNameLst>
                                          <p:attrName>style.visibility</p:attrName>
                                        </p:attrNameLst>
                                      </p:cBhvr>
                                      <p:to>
                                        <p:strVal val="hidden"/>
                                      </p:to>
                                    </p:set>
                                  </p:childTnLst>
                                </p:cTn>
                              </p:par>
                            </p:childTnLst>
                          </p:cTn>
                        </p:par>
                        <p:par>
                          <p:cTn id="170" fill="hold" nodeType="afterGroup">
                            <p:stCondLst>
                              <p:cond delay="10"/>
                            </p:stCondLst>
                            <p:childTnLst>
                              <p:par>
                                <p:cTn id="171" presetID="1" presetClass="exit" presetSubtype="0" fill="hold" grpId="1" nodeType="afterEffect">
                                  <p:stCondLst>
                                    <p:cond delay="0"/>
                                  </p:stCondLst>
                                  <p:childTnLst>
                                    <p:set>
                                      <p:cBhvr>
                                        <p:cTn id="172" dur="1" fill="hold">
                                          <p:stCondLst>
                                            <p:cond delay="0"/>
                                          </p:stCondLst>
                                        </p:cTn>
                                        <p:tgtEl>
                                          <p:spTgt spid="4"/>
                                        </p:tgtEl>
                                        <p:attrNameLst>
                                          <p:attrName>style.visibility</p:attrName>
                                        </p:attrNameLst>
                                      </p:cBhvr>
                                      <p:to>
                                        <p:strVal val="hidden"/>
                                      </p:to>
                                    </p:set>
                                  </p:childTnLst>
                                </p:cTn>
                              </p:par>
                            </p:childTnLst>
                          </p:cTn>
                        </p:par>
                        <p:par>
                          <p:cTn id="173" fill="hold" nodeType="afterGroup">
                            <p:stCondLst>
                              <p:cond delay="10"/>
                            </p:stCondLst>
                            <p:childTnLst>
                              <p:par>
                                <p:cTn id="174" presetID="1" presetClass="exit" presetSubtype="0" fill="hold" grpId="1" nodeType="afterEffect">
                                  <p:stCondLst>
                                    <p:cond delay="0"/>
                                  </p:stCondLst>
                                  <p:childTnLst>
                                    <p:set>
                                      <p:cBhvr>
                                        <p:cTn id="175" dur="1" fill="hold">
                                          <p:stCondLst>
                                            <p:cond delay="0"/>
                                          </p:stCondLst>
                                        </p:cTn>
                                        <p:tgtEl>
                                          <p:spTgt spid="20"/>
                                        </p:tgtEl>
                                        <p:attrNameLst>
                                          <p:attrName>style.visibility</p:attrName>
                                        </p:attrNameLst>
                                      </p:cBhvr>
                                      <p:to>
                                        <p:strVal val="hidden"/>
                                      </p:to>
                                    </p:set>
                                  </p:childTnLst>
                                </p:cTn>
                              </p:par>
                            </p:childTnLst>
                          </p:cTn>
                        </p:par>
                      </p:childTnLst>
                    </p:cTn>
                  </p:par>
                  <p:par>
                    <p:cTn id="176" fill="hold">
                      <p:stCondLst>
                        <p:cond delay="indefinite"/>
                      </p:stCondLst>
                      <p:childTnLst>
                        <p:par>
                          <p:cTn id="177" fill="hold">
                            <p:stCondLst>
                              <p:cond delay="0"/>
                            </p:stCondLst>
                            <p:childTnLst>
                              <p:par>
                                <p:cTn id="178" presetID="3" presetClass="mediacall" presetSubtype="0" fill="hold" nodeType="clickEffect">
                                  <p:stCondLst>
                                    <p:cond delay="0"/>
                                  </p:stCondLst>
                                  <p:childTnLst>
                                    <p:cmd type="call" cmd="stop">
                                      <p:cBhvr>
                                        <p:cTn id="179"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80" repeatCount="indefinite" fill="hold" display="0">
                  <p:stCondLst>
                    <p:cond delay="indefinite"/>
                  </p:stCondLst>
                  <p:endCondLst>
                    <p:cond evt="onStopAudio" delay="0">
                      <p:tgtEl>
                        <p:sldTgt/>
                      </p:tgtEl>
                    </p:cond>
                  </p:endCondLst>
                </p:cTn>
                <p:tgtEl>
                  <p:spTgt spid="23"/>
                </p:tgtEl>
              </p:cMediaNode>
            </p:audio>
          </p:childTnLst>
        </p:cTn>
      </p:par>
    </p:tnLst>
    <p:bldLst>
      <p:bldP spid="2" grpId="0"/>
      <p:bldP spid="2" grpId="1"/>
      <p:bldP spid="3" grpId="0"/>
      <p:bldP spid="3" grpId="1"/>
      <p:bldP spid="4" grpId="0"/>
      <p:bldP spid="4" grpId="1"/>
      <p:bldP spid="5" grpId="0"/>
      <p:bldP spid="5" grpId="1"/>
      <p:bldP spid="6" grpId="0"/>
      <p:bldP spid="6" grpId="1"/>
      <p:bldP spid="7" grpId="0"/>
      <p:bldP spid="7"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p:bldP spid="18" grpId="1"/>
      <p:bldP spid="19" grpId="0"/>
      <p:bldP spid="19" grpId="1"/>
      <p:bldP spid="20" grpId="0"/>
      <p:bldP spid="20" grpId="1"/>
      <p:bldP spid="21" grpId="0"/>
      <p:bldP spid="21" grpId="1"/>
      <p:bldP spid="22" grpId="0"/>
    </p:bldLst>
  </p:timing>
  <p:extLst>
    <p:ext uri="{E180D4A7-C9FB-4DFB-919C-405C955672EB}">
      <p14:showEvtLst xmlns:p14="http://schemas.microsoft.com/office/powerpoint/2010/main">
        <p14:playEvt time="3" objId="23"/>
        <p14:stopEvt time="51751" objId="23"/>
      </p14:showEvtLst>
    </p:ext>
  </p:extLs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7170" name="Object 3"/>
          <p:cNvGraphicFramePr>
            <a:graphicFrameLocks noGrp="1" noChangeAspect="1"/>
          </p:cNvGraphicFramePr>
          <p:nvPr>
            <p:ph sz="half" idx="2"/>
          </p:nvPr>
        </p:nvGraphicFramePr>
        <p:xfrm>
          <a:off x="6354763" y="5602288"/>
          <a:ext cx="1362075" cy="1055687"/>
        </p:xfrm>
        <a:graphic>
          <a:graphicData uri="http://schemas.openxmlformats.org/presentationml/2006/ole">
            <mc:AlternateContent xmlns:mc="http://schemas.openxmlformats.org/markup-compatibility/2006">
              <mc:Choice xmlns:v="urn:schemas-microsoft-com:vml" Requires="v">
                <p:oleObj spid="_x0000_s7178" name="Bitmappsbild" r:id="rId6" imgW="1523810" imgH="1181265" progId="Paint.Picture">
                  <p:embed/>
                </p:oleObj>
              </mc:Choice>
              <mc:Fallback>
                <p:oleObj name="Bitmappsbild" r:id="rId6" imgW="1523810" imgH="1181265" progId="Paint.Picture">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4763" y="5602288"/>
                        <a:ext cx="1362075" cy="105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1" name="Rectangle 4"/>
          <p:cNvSpPr>
            <a:spLocks noChangeArrowheads="1"/>
          </p:cNvSpPr>
          <p:nvPr/>
        </p:nvSpPr>
        <p:spPr bwMode="auto">
          <a:xfrm>
            <a:off x="8262938" y="0"/>
            <a:ext cx="881062" cy="6858000"/>
          </a:xfrm>
          <a:prstGeom prst="rect">
            <a:avLst/>
          </a:prstGeom>
          <a:solidFill>
            <a:srgbClr val="DB2F3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sv-SE" altLang="sv-SE" sz="1800"/>
          </a:p>
        </p:txBody>
      </p:sp>
      <p:sp>
        <p:nvSpPr>
          <p:cNvPr id="7172" name="Text Box 5"/>
          <p:cNvSpPr txBox="1">
            <a:spLocks noChangeArrowheads="1"/>
          </p:cNvSpPr>
          <p:nvPr/>
        </p:nvSpPr>
        <p:spPr bwMode="auto">
          <a:xfrm>
            <a:off x="1147763" y="6196013"/>
            <a:ext cx="3408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sv-SE" altLang="sv-SE" sz="1800" b="1">
                <a:solidFill>
                  <a:srgbClr val="0077BB"/>
                </a:solidFill>
              </a:rPr>
              <a:t>www.hagagymnasiet.se</a:t>
            </a:r>
          </a:p>
        </p:txBody>
      </p:sp>
      <p:sp>
        <p:nvSpPr>
          <p:cNvPr id="7173" name="textruta 1"/>
          <p:cNvSpPr txBox="1">
            <a:spLocks noChangeArrowheads="1"/>
          </p:cNvSpPr>
          <p:nvPr/>
        </p:nvSpPr>
        <p:spPr bwMode="auto">
          <a:xfrm>
            <a:off x="468313" y="1412875"/>
            <a:ext cx="6696075"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800"/>
              <a:t>Denna osäkerhet om vem som ska ansvara för vilken information skapar förstås oreda och många skickar därför för säkerhets skull information till alla så att ingen ska bli utan, vilket är helt fel väg att ta. Som sagt måste vi tänka omvänt! Information ska inte längre skickas om det inte är akut eller privat. Informationen ska ligga på en plats och då helst på skolans lärplattform. </a:t>
            </a:r>
          </a:p>
          <a:p>
            <a:pPr>
              <a:spcBef>
                <a:spcPct val="0"/>
              </a:spcBef>
              <a:buFontTx/>
              <a:buNone/>
            </a:pPr>
            <a:endParaRPr lang="sv-SE" altLang="sv-SE" sz="1800"/>
          </a:p>
          <a:p>
            <a:pPr>
              <a:spcBef>
                <a:spcPct val="0"/>
              </a:spcBef>
              <a:buFontTx/>
              <a:buNone/>
            </a:pPr>
            <a:r>
              <a:rPr lang="sv-SE" altLang="sv-SE" sz="1800"/>
              <a:t>Både lärare och elever ska indoktrineras att istället för att motta information – söka information! Och lära sig använda lärplattformen så mycket som möjligt. Där ska all relevant information finnas.</a:t>
            </a:r>
          </a:p>
          <a:p>
            <a:pPr>
              <a:spcBef>
                <a:spcPct val="0"/>
              </a:spcBef>
              <a:buFontTx/>
              <a:buNone/>
            </a:pPr>
            <a:endParaRPr lang="sv-SE" altLang="sv-SE" sz="1800"/>
          </a:p>
          <a:p>
            <a:pPr>
              <a:spcBef>
                <a:spcPct val="0"/>
              </a:spcBef>
              <a:buFontTx/>
              <a:buNone/>
            </a:pPr>
            <a:r>
              <a:rPr lang="sv-SE" altLang="sv-SE" sz="1800"/>
              <a:t>Vet alla var information finns blir det också mycket lättare att jobba efter konceptet: flipped classroom.</a:t>
            </a:r>
          </a:p>
          <a:p>
            <a:pPr>
              <a:spcBef>
                <a:spcPct val="0"/>
              </a:spcBef>
              <a:buFontTx/>
              <a:buNone/>
            </a:pPr>
            <a:endParaRPr lang="sv-SE" altLang="sv-SE" sz="1800"/>
          </a:p>
          <a:p>
            <a:pPr>
              <a:spcBef>
                <a:spcPct val="0"/>
              </a:spcBef>
              <a:buFontTx/>
              <a:buNone/>
            </a:pPr>
            <a:endParaRPr lang="sv-SE" altLang="sv-SE" sz="1800"/>
          </a:p>
          <a:p>
            <a:pPr>
              <a:spcBef>
                <a:spcPct val="0"/>
              </a:spcBef>
              <a:buFontTx/>
              <a:buNone/>
            </a:pPr>
            <a:endParaRPr lang="sv-SE" altLang="sv-SE" sz="1800"/>
          </a:p>
        </p:txBody>
      </p:sp>
      <p:sp>
        <p:nvSpPr>
          <p:cNvPr id="7174" name="Rectangle 2"/>
          <p:cNvSpPr>
            <a:spLocks noGrp="1" noChangeArrowheads="1"/>
          </p:cNvSpPr>
          <p:nvPr>
            <p:ph type="title"/>
          </p:nvPr>
        </p:nvSpPr>
        <p:spPr>
          <a:xfrm>
            <a:off x="179388" y="762000"/>
            <a:ext cx="6551612" cy="635000"/>
          </a:xfrm>
        </p:spPr>
        <p:txBody>
          <a:bodyPr/>
          <a:lstStyle/>
          <a:p>
            <a:r>
              <a:rPr lang="sv-SE" altLang="sv-SE" sz="2800"/>
              <a:t>Information ska finnas på rätt plats</a:t>
            </a:r>
          </a:p>
        </p:txBody>
      </p:sp>
      <p:pic>
        <p:nvPicPr>
          <p:cNvPr id="2" name="5">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398669" y="183107"/>
            <a:ext cx="609600" cy="609600"/>
          </a:xfrm>
          <a:prstGeom prst="rect">
            <a:avLst/>
          </a:prstGeom>
        </p:spPr>
      </p:pic>
    </p:spTree>
    <p:custDataLst>
      <p:tags r:id="rId2"/>
    </p:custDataLst>
  </p:cSld>
  <p:clrMapOvr>
    <a:masterClrMapping/>
  </p:clrMapOvr>
  <p:transition advTm="53728"/>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 repeatCount="indefinite"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0" objId="2"/>
        <p14:stopEvt time="52874" objId="2"/>
      </p14:showEvtLst>
    </p:ext>
  </p:extLs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8194" name="Object 3"/>
          <p:cNvGraphicFramePr>
            <a:graphicFrameLocks noGrp="1" noChangeAspect="1"/>
          </p:cNvGraphicFramePr>
          <p:nvPr>
            <p:ph sz="half" idx="2"/>
          </p:nvPr>
        </p:nvGraphicFramePr>
        <p:xfrm>
          <a:off x="6354763" y="5602288"/>
          <a:ext cx="1362075" cy="1055687"/>
        </p:xfrm>
        <a:graphic>
          <a:graphicData uri="http://schemas.openxmlformats.org/presentationml/2006/ole">
            <mc:AlternateContent xmlns:mc="http://schemas.openxmlformats.org/markup-compatibility/2006">
              <mc:Choice xmlns:v="urn:schemas-microsoft-com:vml" Requires="v">
                <p:oleObj spid="_x0000_s8214" name="Bitmappsbild" r:id="rId6" imgW="1523810" imgH="1181265" progId="Paint.Picture">
                  <p:embed/>
                </p:oleObj>
              </mc:Choice>
              <mc:Fallback>
                <p:oleObj name="Bitmappsbild" r:id="rId6" imgW="1523810" imgH="1181265" progId="Paint.Picture">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4763" y="5602288"/>
                        <a:ext cx="1362075" cy="105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195" name="Rectangle 4"/>
          <p:cNvSpPr>
            <a:spLocks noChangeArrowheads="1"/>
          </p:cNvSpPr>
          <p:nvPr/>
        </p:nvSpPr>
        <p:spPr bwMode="auto">
          <a:xfrm>
            <a:off x="8262938" y="0"/>
            <a:ext cx="881062" cy="6858000"/>
          </a:xfrm>
          <a:prstGeom prst="rect">
            <a:avLst/>
          </a:prstGeom>
          <a:solidFill>
            <a:srgbClr val="DB2F3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sv-SE" altLang="sv-SE" sz="1800"/>
          </a:p>
        </p:txBody>
      </p:sp>
      <p:sp>
        <p:nvSpPr>
          <p:cNvPr id="8196" name="Text Box 5"/>
          <p:cNvSpPr txBox="1">
            <a:spLocks noChangeArrowheads="1"/>
          </p:cNvSpPr>
          <p:nvPr/>
        </p:nvSpPr>
        <p:spPr bwMode="auto">
          <a:xfrm>
            <a:off x="547688" y="5619750"/>
            <a:ext cx="34083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sv-SE" altLang="sv-SE" sz="1800" b="1">
                <a:solidFill>
                  <a:srgbClr val="0077BB"/>
                </a:solidFill>
              </a:rPr>
              <a:t>www.hagagymnasiet.se</a:t>
            </a:r>
          </a:p>
        </p:txBody>
      </p:sp>
      <p:sp>
        <p:nvSpPr>
          <p:cNvPr id="8197" name="textruta 1"/>
          <p:cNvSpPr txBox="1">
            <a:spLocks noChangeArrowheads="1"/>
          </p:cNvSpPr>
          <p:nvPr/>
        </p:nvSpPr>
        <p:spPr bwMode="auto">
          <a:xfrm>
            <a:off x="539750" y="1184275"/>
            <a:ext cx="66960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800"/>
              <a:t>För att undvika det offentliga ”chat”-fenomenet vid gruppmejl bör det finnas andra kanaler som ska fungera som chat mellan lärare. Det är ett behov som en lärplattform bör kunna tillfredsställa, därför ska det finnas en dedikerad plats för text-samtal mellan lärare om ett specifikt ämne.</a:t>
            </a:r>
          </a:p>
          <a:p>
            <a:pPr>
              <a:spcBef>
                <a:spcPct val="0"/>
              </a:spcBef>
              <a:buFontTx/>
              <a:buNone/>
            </a:pPr>
            <a:endParaRPr lang="sv-SE" altLang="sv-SE" sz="1800"/>
          </a:p>
          <a:p>
            <a:pPr>
              <a:spcBef>
                <a:spcPct val="0"/>
              </a:spcBef>
              <a:buFontTx/>
              <a:buNone/>
            </a:pPr>
            <a:r>
              <a:rPr lang="sv-SE" altLang="sv-SE" sz="1800"/>
              <a:t>Vet alla var information finns blir det också mycket lättare att vara delaktig i både det vardagliga arbetet på skolan och skolutveckling i stort.</a:t>
            </a:r>
          </a:p>
          <a:p>
            <a:pPr>
              <a:spcBef>
                <a:spcPct val="0"/>
              </a:spcBef>
              <a:buFontTx/>
              <a:buNone/>
            </a:pPr>
            <a:endParaRPr lang="sv-SE" altLang="sv-SE" sz="1800"/>
          </a:p>
          <a:p>
            <a:pPr>
              <a:spcBef>
                <a:spcPct val="0"/>
              </a:spcBef>
              <a:buFontTx/>
              <a:buNone/>
            </a:pPr>
            <a:r>
              <a:rPr lang="sv-SE" altLang="sv-SE" sz="1800"/>
              <a:t>Att använda öppna dokument innebär också att ”tryckfelsnisse” kan få sparken när materialet är ständigt reviderbart.</a:t>
            </a:r>
          </a:p>
          <a:p>
            <a:pPr>
              <a:spcBef>
                <a:spcPct val="0"/>
              </a:spcBef>
              <a:buFontTx/>
              <a:buNone/>
            </a:pPr>
            <a:endParaRPr lang="sv-SE" altLang="sv-SE" sz="1800"/>
          </a:p>
          <a:p>
            <a:pPr>
              <a:spcBef>
                <a:spcPct val="0"/>
              </a:spcBef>
              <a:buFontTx/>
              <a:buNone/>
            </a:pPr>
            <a:endParaRPr lang="sv-SE" altLang="sv-SE" sz="1800"/>
          </a:p>
          <a:p>
            <a:pPr>
              <a:spcBef>
                <a:spcPct val="0"/>
              </a:spcBef>
              <a:buFontTx/>
              <a:buNone/>
            </a:pPr>
            <a:endParaRPr lang="sv-SE" altLang="sv-SE" sz="1800"/>
          </a:p>
        </p:txBody>
      </p:sp>
      <p:sp>
        <p:nvSpPr>
          <p:cNvPr id="8198" name="Rectangle 2"/>
          <p:cNvSpPr>
            <a:spLocks noGrp="1" noChangeArrowheads="1"/>
          </p:cNvSpPr>
          <p:nvPr>
            <p:ph type="title"/>
          </p:nvPr>
        </p:nvSpPr>
        <p:spPr>
          <a:xfrm>
            <a:off x="179388" y="406400"/>
            <a:ext cx="6551612" cy="635000"/>
          </a:xfrm>
        </p:spPr>
        <p:txBody>
          <a:bodyPr/>
          <a:lstStyle/>
          <a:p>
            <a:r>
              <a:rPr lang="sv-SE" altLang="sv-SE" sz="2800" dirty="0"/>
              <a:t>Så få “bollningar” som möjligt</a:t>
            </a:r>
          </a:p>
        </p:txBody>
      </p:sp>
      <p:sp>
        <p:nvSpPr>
          <p:cNvPr id="2" name="textruta 1"/>
          <p:cNvSpPr txBox="1">
            <a:spLocks noChangeArrowheads="1"/>
          </p:cNvSpPr>
          <p:nvPr/>
        </p:nvSpPr>
        <p:spPr bwMode="auto">
          <a:xfrm>
            <a:off x="0" y="6021388"/>
            <a:ext cx="63547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000"/>
              <a:t>8 december 2015 15:20 - Till: DL-Hagagymnasiet-Personal: </a:t>
            </a:r>
          </a:p>
          <a:p>
            <a:pPr>
              <a:spcBef>
                <a:spcPct val="0"/>
              </a:spcBef>
              <a:buFontTx/>
              <a:buNone/>
            </a:pPr>
            <a:r>
              <a:rPr lang="sv-SE" altLang="sv-SE" sz="1000"/>
              <a:t>"Hej! I år blir det dessvärre inget luciatåg på skolan på grund av lågt intresse från eleverna att delta. Vi tänker därför att vi lärare står för julglädjen i år genom att anordna ett luciatåg. Du som känner att du vill medverka är välkommen till musiksalen på torsdag för sångrepetition kl 8-9:30 med Istvan. Vi hoppas att så många som möjligt vill ställa upp. Ta chansen att överraska och glädja våra elever!"</a:t>
            </a:r>
          </a:p>
        </p:txBody>
      </p:sp>
      <p:sp>
        <p:nvSpPr>
          <p:cNvPr id="8" name="textruta 7"/>
          <p:cNvSpPr txBox="1">
            <a:spLocks noChangeArrowheads="1"/>
          </p:cNvSpPr>
          <p:nvPr/>
        </p:nvSpPr>
        <p:spPr bwMode="auto">
          <a:xfrm>
            <a:off x="0" y="6021388"/>
            <a:ext cx="6354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000"/>
              <a:t>8 december 2015 16:03 - Till: DL-Hagagymnasiet-Personal</a:t>
            </a:r>
          </a:p>
          <a:p>
            <a:pPr>
              <a:spcBef>
                <a:spcPct val="0"/>
              </a:spcBef>
              <a:buFontTx/>
              <a:buNone/>
            </a:pPr>
            <a:r>
              <a:rPr lang="sv-SE" altLang="sv-SE" sz="1000"/>
              <a:t>"Gilla!"</a:t>
            </a:r>
          </a:p>
        </p:txBody>
      </p:sp>
      <p:sp>
        <p:nvSpPr>
          <p:cNvPr id="9" name="textruta 8"/>
          <p:cNvSpPr txBox="1">
            <a:spLocks noChangeArrowheads="1"/>
          </p:cNvSpPr>
          <p:nvPr/>
        </p:nvSpPr>
        <p:spPr bwMode="auto">
          <a:xfrm>
            <a:off x="-1588" y="6019800"/>
            <a:ext cx="6354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000"/>
              <a:t>8 december 2015 20:53 - Till: DL-Hagagymnasiet-Personal</a:t>
            </a:r>
          </a:p>
          <a:p>
            <a:pPr>
              <a:spcBef>
                <a:spcPct val="0"/>
              </a:spcBef>
              <a:buFontTx/>
              <a:buNone/>
            </a:pPr>
            <a:r>
              <a:rPr lang="sv-SE" altLang="sv-SE" sz="1000"/>
              <a:t>"Jag är med, bra initiativ!" </a:t>
            </a:r>
          </a:p>
        </p:txBody>
      </p:sp>
      <p:sp>
        <p:nvSpPr>
          <p:cNvPr id="10" name="textruta 9"/>
          <p:cNvSpPr txBox="1">
            <a:spLocks noChangeArrowheads="1"/>
          </p:cNvSpPr>
          <p:nvPr/>
        </p:nvSpPr>
        <p:spPr bwMode="auto">
          <a:xfrm>
            <a:off x="0" y="6018213"/>
            <a:ext cx="6354763" cy="862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000"/>
              <a:t>9 december 2015 08:21 - Till: DL-Hagagymnasiet-Personal</a:t>
            </a:r>
          </a:p>
          <a:p>
            <a:pPr>
              <a:spcBef>
                <a:spcPct val="0"/>
              </a:spcBef>
              <a:buFontTx/>
              <a:buNone/>
            </a:pPr>
            <a:r>
              <a:rPr lang="sv-SE" altLang="sv-SE" sz="1000"/>
              <a:t>"Kul att intresset för att delta i luciatåget är så stort! Visst vore det roligt om det blev en överraskning för eleverna att luciatåget består av lärare i år, alltså kan vi försöka vara tysta om det. Repetition imorgon torsdag kl 8 alltså."</a:t>
            </a:r>
          </a:p>
          <a:p>
            <a:pPr>
              <a:spcBef>
                <a:spcPct val="0"/>
              </a:spcBef>
              <a:buFontTx/>
              <a:buNone/>
            </a:pPr>
            <a:r>
              <a:rPr lang="sv-SE" altLang="sv-SE" sz="1000"/>
              <a:t> </a:t>
            </a:r>
          </a:p>
        </p:txBody>
      </p:sp>
      <p:sp>
        <p:nvSpPr>
          <p:cNvPr id="11" name="textruta 10"/>
          <p:cNvSpPr txBox="1">
            <a:spLocks noChangeArrowheads="1"/>
          </p:cNvSpPr>
          <p:nvPr/>
        </p:nvSpPr>
        <p:spPr bwMode="auto">
          <a:xfrm>
            <a:off x="-17463" y="6019800"/>
            <a:ext cx="6354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000"/>
              <a:t> 9 december 2015 20:08 - Till: DL-Hagagymnasiet-Personal</a:t>
            </a:r>
          </a:p>
          <a:p>
            <a:pPr>
              <a:spcBef>
                <a:spcPct val="0"/>
              </a:spcBef>
              <a:buFontTx/>
              <a:buNone/>
            </a:pPr>
            <a:r>
              <a:rPr lang="sv-SE" altLang="sv-SE" sz="1000"/>
              <a:t>"Vad gäller? Det är samling i aulan 10.30, men vad gäller innan 10.30?"</a:t>
            </a:r>
          </a:p>
        </p:txBody>
      </p:sp>
      <p:sp>
        <p:nvSpPr>
          <p:cNvPr id="12" name="textruta 11"/>
          <p:cNvSpPr txBox="1">
            <a:spLocks noChangeArrowheads="1"/>
          </p:cNvSpPr>
          <p:nvPr/>
        </p:nvSpPr>
        <p:spPr bwMode="auto">
          <a:xfrm>
            <a:off x="-31750" y="6019800"/>
            <a:ext cx="635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000"/>
              <a:t> 9 december 2015 20:08 - Till: DL-Hagagymnasiet-Personal</a:t>
            </a:r>
          </a:p>
          <a:p>
            <a:pPr>
              <a:spcBef>
                <a:spcPct val="0"/>
              </a:spcBef>
              <a:buFontTx/>
              <a:buNone/>
            </a:pPr>
            <a:r>
              <a:rPr lang="sv-SE" altLang="sv-SE" sz="1000"/>
              <a:t>"Vad gäller? Det är samling i aulan 10.30, men vad gäller innan 10.30?"</a:t>
            </a:r>
          </a:p>
        </p:txBody>
      </p:sp>
      <p:sp>
        <p:nvSpPr>
          <p:cNvPr id="13" name="textruta 12"/>
          <p:cNvSpPr txBox="1">
            <a:spLocks noChangeArrowheads="1"/>
          </p:cNvSpPr>
          <p:nvPr/>
        </p:nvSpPr>
        <p:spPr bwMode="auto">
          <a:xfrm>
            <a:off x="0" y="6016625"/>
            <a:ext cx="6354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000"/>
              <a:t>9 december 2015 21:00 - Till: DL-Hagagymnasiet-Personal</a:t>
            </a:r>
          </a:p>
          <a:p>
            <a:pPr>
              <a:spcBef>
                <a:spcPct val="0"/>
              </a:spcBef>
              <a:buFontTx/>
              <a:buNone/>
            </a:pPr>
            <a:r>
              <a:rPr lang="sv-SE" altLang="sv-SE" sz="1000"/>
              <a:t>"Det är lektioner som vanligt om man inte har något speciellt med sina elever (arbetslag) antar jag."</a:t>
            </a:r>
          </a:p>
        </p:txBody>
      </p:sp>
      <p:sp>
        <p:nvSpPr>
          <p:cNvPr id="14" name="textruta 13"/>
          <p:cNvSpPr txBox="1">
            <a:spLocks noChangeArrowheads="1"/>
          </p:cNvSpPr>
          <p:nvPr/>
        </p:nvSpPr>
        <p:spPr bwMode="auto">
          <a:xfrm>
            <a:off x="0" y="6022975"/>
            <a:ext cx="6354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000"/>
              <a:t>9 december 2015 21:03 - Till: DL-Hagagymnasiet-Personal</a:t>
            </a:r>
          </a:p>
          <a:p>
            <a:pPr>
              <a:spcBef>
                <a:spcPct val="0"/>
              </a:spcBef>
              <a:buFontTx/>
              <a:buNone/>
            </a:pPr>
            <a:r>
              <a:rPr lang="sv-SE" altLang="sv-SE" sz="1000"/>
              <a:t>"Tiden för lucia är kl: 08:00 på onsdag den 14/12."</a:t>
            </a:r>
          </a:p>
        </p:txBody>
      </p:sp>
      <p:sp>
        <p:nvSpPr>
          <p:cNvPr id="15" name="textruta 14"/>
          <p:cNvSpPr txBox="1">
            <a:spLocks noChangeArrowheads="1"/>
          </p:cNvSpPr>
          <p:nvPr/>
        </p:nvSpPr>
        <p:spPr bwMode="auto">
          <a:xfrm>
            <a:off x="3175" y="6024563"/>
            <a:ext cx="6354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000"/>
              <a:t>9 december 2015 10:25 - Till: DL-Hagagymnasiet-Personal</a:t>
            </a:r>
          </a:p>
          <a:p>
            <a:pPr>
              <a:spcBef>
                <a:spcPct val="0"/>
              </a:spcBef>
              <a:buFontTx/>
              <a:buNone/>
            </a:pPr>
            <a:r>
              <a:rPr lang="sv-SE" altLang="sv-SE" sz="1000"/>
              <a:t>"Förlåt, måndag den 14.e menar jag."</a:t>
            </a:r>
          </a:p>
        </p:txBody>
      </p:sp>
      <p:sp>
        <p:nvSpPr>
          <p:cNvPr id="16" name="textruta 15"/>
          <p:cNvSpPr txBox="1">
            <a:spLocks noChangeArrowheads="1"/>
          </p:cNvSpPr>
          <p:nvPr/>
        </p:nvSpPr>
        <p:spPr bwMode="auto">
          <a:xfrm>
            <a:off x="-57150" y="6016625"/>
            <a:ext cx="6353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000"/>
              <a:t>10 december 2015 07:55 - Till: DL-Hagagymnasiet-Personal</a:t>
            </a:r>
          </a:p>
          <a:p>
            <a:pPr>
              <a:spcBef>
                <a:spcPct val="0"/>
              </a:spcBef>
              <a:buFontTx/>
              <a:buNone/>
            </a:pPr>
            <a:r>
              <a:rPr lang="sv-SE" altLang="sv-SE" sz="1000"/>
              <a:t>"Gäller fortfarande tiden den 14 dec kl.08.00 i aulan?"</a:t>
            </a:r>
          </a:p>
        </p:txBody>
      </p:sp>
      <p:sp>
        <p:nvSpPr>
          <p:cNvPr id="17" name="textruta 16"/>
          <p:cNvSpPr txBox="1">
            <a:spLocks noChangeArrowheads="1"/>
          </p:cNvSpPr>
          <p:nvPr/>
        </p:nvSpPr>
        <p:spPr bwMode="auto">
          <a:xfrm>
            <a:off x="-68263" y="6016625"/>
            <a:ext cx="635476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000"/>
              <a:t>10 december 2015 14:24 - Till: DL-Hagagymnasiet-Personal</a:t>
            </a:r>
          </a:p>
          <a:p>
            <a:pPr>
              <a:spcBef>
                <a:spcPct val="0"/>
              </a:spcBef>
              <a:buFontTx/>
              <a:buNone/>
            </a:pPr>
            <a:r>
              <a:rPr lang="sv-SE" altLang="sv-SE" sz="1000"/>
              <a:t>Hej alla luciaentusiaster! Nu ligger sånghäften i personalrummet. Var och en hämtar ett och sen är det bara att öva - i duschen, på b10 december 2015 15:29 - Till: DL-Hagagymnasiet-Personal</a:t>
            </a:r>
          </a:p>
          <a:p>
            <a:pPr>
              <a:spcBef>
                <a:spcPct val="0"/>
              </a:spcBef>
              <a:buFontTx/>
              <a:buNone/>
            </a:pPr>
            <a:r>
              <a:rPr lang="sv-SE" altLang="sv-SE" sz="1000"/>
              <a:t>Tack, det var en riktig lifesaver!ussen, på fikarasten, under fredagsmyset. Ta alla chanser! Måndagens framträdande ska sent glömmas!  Glöm inte fredagens generalrepetition klockan 12. </a:t>
            </a:r>
          </a:p>
        </p:txBody>
      </p:sp>
      <p:sp>
        <p:nvSpPr>
          <p:cNvPr id="18" name="textruta 17"/>
          <p:cNvSpPr txBox="1">
            <a:spLocks noChangeArrowheads="1"/>
          </p:cNvSpPr>
          <p:nvPr/>
        </p:nvSpPr>
        <p:spPr bwMode="auto">
          <a:xfrm>
            <a:off x="-71438" y="6018213"/>
            <a:ext cx="6354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000"/>
              <a:t>10 december 2015 15:29 - Till: DL-Hagagymnasiet-Personal</a:t>
            </a:r>
          </a:p>
          <a:p>
            <a:pPr>
              <a:spcBef>
                <a:spcPct val="0"/>
              </a:spcBef>
              <a:buFontTx/>
              <a:buNone/>
            </a:pPr>
            <a:r>
              <a:rPr lang="sv-SE" altLang="sv-SE" sz="1000"/>
              <a:t>Tack, det var en riktig lifesaver!</a:t>
            </a:r>
          </a:p>
        </p:txBody>
      </p:sp>
      <p:pic>
        <p:nvPicPr>
          <p:cNvPr id="3" name="6">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398669" y="260648"/>
            <a:ext cx="609600" cy="609600"/>
          </a:xfrm>
          <a:prstGeom prst="rect">
            <a:avLst/>
          </a:prstGeom>
        </p:spPr>
      </p:pic>
    </p:spTree>
    <p:custDataLst>
      <p:tags r:id="rId2"/>
    </p:custDataLst>
  </p:cSld>
  <p:clrMapOvr>
    <a:masterClrMapping/>
  </p:clrMapOvr>
  <p:transition advTm="44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1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nodeType="afterGroup">
                            <p:stCondLst>
                              <p:cond delay="1500"/>
                            </p:stCondLst>
                            <p:childTnLst>
                              <p:par>
                                <p:cTn id="13" presetID="26" presetClass="emph" presetSubtype="0" fill="hold" grpId="1" nodeType="afterEffect">
                                  <p:stCondLst>
                                    <p:cond delay="1000"/>
                                  </p:stCondLst>
                                  <p:childTnLst>
                                    <p:animEffect transition="out" filter="fade">
                                      <p:cBhvr>
                                        <p:cTn id="14" dur="500" tmFilter="0, 0; .2, .5; .8, .5; 1, 0"/>
                                        <p:tgtEl>
                                          <p:spTgt spid="2"/>
                                        </p:tgtEl>
                                      </p:cBhvr>
                                    </p:animEffect>
                                    <p:animScale>
                                      <p:cBhvr>
                                        <p:cTn id="15" dur="250" autoRev="1" fill="hold"/>
                                        <p:tgtEl>
                                          <p:spTgt spid="2"/>
                                        </p:tgtEl>
                                      </p:cBhvr>
                                      <p:by x="105000" y="105000"/>
                                    </p:animScale>
                                  </p:childTnLst>
                                </p:cTn>
                              </p:par>
                            </p:childTnLst>
                          </p:cTn>
                        </p:par>
                        <p:par>
                          <p:cTn id="16" fill="hold" nodeType="afterGroup">
                            <p:stCondLst>
                              <p:cond delay="3000"/>
                            </p:stCondLst>
                            <p:childTnLst>
                              <p:par>
                                <p:cTn id="17" presetID="1" presetClass="exit" presetSubtype="0" fill="hold" grpId="2" nodeType="afterEffect">
                                  <p:stCondLst>
                                    <p:cond delay="1000"/>
                                  </p:stCondLst>
                                  <p:childTnLst>
                                    <p:set>
                                      <p:cBhvr>
                                        <p:cTn id="18" dur="1" fill="hold">
                                          <p:stCondLst>
                                            <p:cond delay="0"/>
                                          </p:stCondLst>
                                        </p:cTn>
                                        <p:tgtEl>
                                          <p:spTgt spid="2"/>
                                        </p:tgtEl>
                                        <p:attrNameLst>
                                          <p:attrName>style.visibility</p:attrName>
                                        </p:attrNameLst>
                                      </p:cBhvr>
                                      <p:to>
                                        <p:strVal val="hidden"/>
                                      </p:to>
                                    </p:set>
                                  </p:childTnLst>
                                </p:cTn>
                              </p:par>
                            </p:childTnLst>
                          </p:cTn>
                        </p:par>
                        <p:par>
                          <p:cTn id="19" fill="hold" nodeType="afterGroup">
                            <p:stCondLst>
                              <p:cond delay="4000"/>
                            </p:stCondLst>
                            <p:childTnLst>
                              <p:par>
                                <p:cTn id="20" presetID="10" presetClass="entr" presetSubtype="0"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par>
                          <p:cTn id="23" fill="hold" nodeType="afterGroup">
                            <p:stCondLst>
                              <p:cond delay="4500"/>
                            </p:stCondLst>
                            <p:childTnLst>
                              <p:par>
                                <p:cTn id="24" presetID="26" presetClass="emph" presetSubtype="0" fill="hold" grpId="1" nodeType="afterEffect">
                                  <p:stCondLst>
                                    <p:cond delay="1000"/>
                                  </p:stCondLst>
                                  <p:childTnLst>
                                    <p:animEffect transition="out" filter="fade">
                                      <p:cBhvr>
                                        <p:cTn id="25" dur="500" tmFilter="0, 0; .2, .5; .8, .5; 1, 0"/>
                                        <p:tgtEl>
                                          <p:spTgt spid="8"/>
                                        </p:tgtEl>
                                      </p:cBhvr>
                                    </p:animEffect>
                                    <p:animScale>
                                      <p:cBhvr>
                                        <p:cTn id="26" dur="250" autoRev="1" fill="hold"/>
                                        <p:tgtEl>
                                          <p:spTgt spid="8"/>
                                        </p:tgtEl>
                                      </p:cBhvr>
                                      <p:by x="105000" y="105000"/>
                                    </p:animScale>
                                  </p:childTnLst>
                                </p:cTn>
                              </p:par>
                            </p:childTnLst>
                          </p:cTn>
                        </p:par>
                        <p:par>
                          <p:cTn id="27" fill="hold" nodeType="afterGroup">
                            <p:stCondLst>
                              <p:cond delay="6000"/>
                            </p:stCondLst>
                            <p:childTnLst>
                              <p:par>
                                <p:cTn id="28" presetID="1" presetClass="exit" presetSubtype="0" fill="hold" grpId="2" nodeType="afterEffect">
                                  <p:stCondLst>
                                    <p:cond delay="1000"/>
                                  </p:stCondLst>
                                  <p:childTnLst>
                                    <p:set>
                                      <p:cBhvr>
                                        <p:cTn id="29" dur="1" fill="hold">
                                          <p:stCondLst>
                                            <p:cond delay="0"/>
                                          </p:stCondLst>
                                        </p:cTn>
                                        <p:tgtEl>
                                          <p:spTgt spid="8"/>
                                        </p:tgtEl>
                                        <p:attrNameLst>
                                          <p:attrName>style.visibility</p:attrName>
                                        </p:attrNameLst>
                                      </p:cBhvr>
                                      <p:to>
                                        <p:strVal val="hidden"/>
                                      </p:to>
                                    </p:set>
                                  </p:childTnLst>
                                </p:cTn>
                              </p:par>
                            </p:childTnLst>
                          </p:cTn>
                        </p:par>
                        <p:par>
                          <p:cTn id="30" fill="hold" nodeType="afterGroup">
                            <p:stCondLst>
                              <p:cond delay="7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par>
                          <p:cTn id="34" fill="hold" nodeType="afterGroup">
                            <p:stCondLst>
                              <p:cond delay="7500"/>
                            </p:stCondLst>
                            <p:childTnLst>
                              <p:par>
                                <p:cTn id="35" presetID="26" presetClass="emph" presetSubtype="0" fill="hold" grpId="1" nodeType="afterEffect">
                                  <p:stCondLst>
                                    <p:cond delay="1000"/>
                                  </p:stCondLst>
                                  <p:childTnLst>
                                    <p:animEffect transition="out" filter="fade">
                                      <p:cBhvr>
                                        <p:cTn id="36" dur="500" tmFilter="0, 0; .2, .5; .8, .5; 1, 0"/>
                                        <p:tgtEl>
                                          <p:spTgt spid="9"/>
                                        </p:tgtEl>
                                      </p:cBhvr>
                                    </p:animEffect>
                                    <p:animScale>
                                      <p:cBhvr>
                                        <p:cTn id="37" dur="250" autoRev="1" fill="hold"/>
                                        <p:tgtEl>
                                          <p:spTgt spid="9"/>
                                        </p:tgtEl>
                                      </p:cBhvr>
                                      <p:by x="105000" y="105000"/>
                                    </p:animScale>
                                  </p:childTnLst>
                                </p:cTn>
                              </p:par>
                            </p:childTnLst>
                          </p:cTn>
                        </p:par>
                        <p:par>
                          <p:cTn id="38" fill="hold" nodeType="afterGroup">
                            <p:stCondLst>
                              <p:cond delay="9000"/>
                            </p:stCondLst>
                            <p:childTnLst>
                              <p:par>
                                <p:cTn id="39" presetID="1" presetClass="exit" presetSubtype="0" fill="hold" grpId="2" nodeType="afterEffect">
                                  <p:stCondLst>
                                    <p:cond delay="1000"/>
                                  </p:stCondLst>
                                  <p:childTnLst>
                                    <p:set>
                                      <p:cBhvr>
                                        <p:cTn id="40" dur="1" fill="hold">
                                          <p:stCondLst>
                                            <p:cond delay="0"/>
                                          </p:stCondLst>
                                        </p:cTn>
                                        <p:tgtEl>
                                          <p:spTgt spid="9"/>
                                        </p:tgtEl>
                                        <p:attrNameLst>
                                          <p:attrName>style.visibility</p:attrName>
                                        </p:attrNameLst>
                                      </p:cBhvr>
                                      <p:to>
                                        <p:strVal val="hidden"/>
                                      </p:to>
                                    </p:set>
                                  </p:childTnLst>
                                </p:cTn>
                              </p:par>
                            </p:childTnLst>
                          </p:cTn>
                        </p:par>
                        <p:par>
                          <p:cTn id="41" fill="hold" nodeType="afterGroup">
                            <p:stCondLst>
                              <p:cond delay="10000"/>
                            </p:stCondLst>
                            <p:childTnLst>
                              <p:par>
                                <p:cTn id="42" presetID="10" presetClass="entr" presetSubtype="0" fill="hold" grpId="0" nodeType="after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par>
                          <p:cTn id="45" fill="hold" nodeType="afterGroup">
                            <p:stCondLst>
                              <p:cond delay="10500"/>
                            </p:stCondLst>
                            <p:childTnLst>
                              <p:par>
                                <p:cTn id="46" presetID="26" presetClass="emph" presetSubtype="0" fill="hold" grpId="1" nodeType="afterEffect">
                                  <p:stCondLst>
                                    <p:cond delay="1000"/>
                                  </p:stCondLst>
                                  <p:childTnLst>
                                    <p:animEffect transition="out" filter="fade">
                                      <p:cBhvr>
                                        <p:cTn id="47" dur="500" tmFilter="0, 0; .2, .5; .8, .5; 1, 0"/>
                                        <p:tgtEl>
                                          <p:spTgt spid="10"/>
                                        </p:tgtEl>
                                      </p:cBhvr>
                                    </p:animEffect>
                                    <p:animScale>
                                      <p:cBhvr>
                                        <p:cTn id="48" dur="250" autoRev="1" fill="hold"/>
                                        <p:tgtEl>
                                          <p:spTgt spid="10"/>
                                        </p:tgtEl>
                                      </p:cBhvr>
                                      <p:by x="105000" y="105000"/>
                                    </p:animScale>
                                  </p:childTnLst>
                                </p:cTn>
                              </p:par>
                            </p:childTnLst>
                          </p:cTn>
                        </p:par>
                        <p:par>
                          <p:cTn id="49" fill="hold" nodeType="afterGroup">
                            <p:stCondLst>
                              <p:cond delay="12000"/>
                            </p:stCondLst>
                            <p:childTnLst>
                              <p:par>
                                <p:cTn id="50" presetID="1" presetClass="exit" presetSubtype="0" fill="hold" grpId="2" nodeType="afterEffect">
                                  <p:stCondLst>
                                    <p:cond delay="1000"/>
                                  </p:stCondLst>
                                  <p:childTnLst>
                                    <p:set>
                                      <p:cBhvr>
                                        <p:cTn id="51" dur="1" fill="hold">
                                          <p:stCondLst>
                                            <p:cond delay="0"/>
                                          </p:stCondLst>
                                        </p:cTn>
                                        <p:tgtEl>
                                          <p:spTgt spid="10"/>
                                        </p:tgtEl>
                                        <p:attrNameLst>
                                          <p:attrName>style.visibility</p:attrName>
                                        </p:attrNameLst>
                                      </p:cBhvr>
                                      <p:to>
                                        <p:strVal val="hidden"/>
                                      </p:to>
                                    </p:set>
                                  </p:childTnLst>
                                </p:cTn>
                              </p:par>
                            </p:childTnLst>
                          </p:cTn>
                        </p:par>
                        <p:par>
                          <p:cTn id="52" fill="hold" nodeType="afterGroup">
                            <p:stCondLst>
                              <p:cond delay="13000"/>
                            </p:stCondLst>
                            <p:childTnLst>
                              <p:par>
                                <p:cTn id="53" presetID="10" presetClass="entr" presetSubtype="0" fill="hold" grpId="0" nodeType="after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500"/>
                                        <p:tgtEl>
                                          <p:spTgt spid="11"/>
                                        </p:tgtEl>
                                      </p:cBhvr>
                                    </p:animEffect>
                                  </p:childTnLst>
                                </p:cTn>
                              </p:par>
                            </p:childTnLst>
                          </p:cTn>
                        </p:par>
                        <p:par>
                          <p:cTn id="56" fill="hold" nodeType="afterGroup">
                            <p:stCondLst>
                              <p:cond delay="13500"/>
                            </p:stCondLst>
                            <p:childTnLst>
                              <p:par>
                                <p:cTn id="57" presetID="26" presetClass="emph" presetSubtype="0" fill="hold" grpId="1" nodeType="afterEffect">
                                  <p:stCondLst>
                                    <p:cond delay="1000"/>
                                  </p:stCondLst>
                                  <p:childTnLst>
                                    <p:animEffect transition="out" filter="fade">
                                      <p:cBhvr>
                                        <p:cTn id="58" dur="500" tmFilter="0, 0; .2, .5; .8, .5; 1, 0"/>
                                        <p:tgtEl>
                                          <p:spTgt spid="11"/>
                                        </p:tgtEl>
                                      </p:cBhvr>
                                    </p:animEffect>
                                    <p:animScale>
                                      <p:cBhvr>
                                        <p:cTn id="59" dur="250" autoRev="1" fill="hold"/>
                                        <p:tgtEl>
                                          <p:spTgt spid="11"/>
                                        </p:tgtEl>
                                      </p:cBhvr>
                                      <p:by x="105000" y="105000"/>
                                    </p:animScale>
                                  </p:childTnLst>
                                </p:cTn>
                              </p:par>
                            </p:childTnLst>
                          </p:cTn>
                        </p:par>
                        <p:par>
                          <p:cTn id="60" fill="hold" nodeType="afterGroup">
                            <p:stCondLst>
                              <p:cond delay="15000"/>
                            </p:stCondLst>
                            <p:childTnLst>
                              <p:par>
                                <p:cTn id="61" presetID="1" presetClass="exit" presetSubtype="0" fill="hold" grpId="2" nodeType="afterEffect">
                                  <p:stCondLst>
                                    <p:cond delay="1000"/>
                                  </p:stCondLst>
                                  <p:childTnLst>
                                    <p:set>
                                      <p:cBhvr>
                                        <p:cTn id="62" dur="1" fill="hold">
                                          <p:stCondLst>
                                            <p:cond delay="0"/>
                                          </p:stCondLst>
                                        </p:cTn>
                                        <p:tgtEl>
                                          <p:spTgt spid="11"/>
                                        </p:tgtEl>
                                        <p:attrNameLst>
                                          <p:attrName>style.visibility</p:attrName>
                                        </p:attrNameLst>
                                      </p:cBhvr>
                                      <p:to>
                                        <p:strVal val="hidden"/>
                                      </p:to>
                                    </p:set>
                                  </p:childTnLst>
                                </p:cTn>
                              </p:par>
                            </p:childTnLst>
                          </p:cTn>
                        </p:par>
                        <p:par>
                          <p:cTn id="63" fill="hold" nodeType="afterGroup">
                            <p:stCondLst>
                              <p:cond delay="16000"/>
                            </p:stCondLst>
                            <p:childTnLst>
                              <p:par>
                                <p:cTn id="64" presetID="10" presetClass="entr" presetSubtype="0" fill="hold" grpId="0" nodeType="after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fade">
                                      <p:cBhvr>
                                        <p:cTn id="66" dur="500"/>
                                        <p:tgtEl>
                                          <p:spTgt spid="12"/>
                                        </p:tgtEl>
                                      </p:cBhvr>
                                    </p:animEffect>
                                  </p:childTnLst>
                                </p:cTn>
                              </p:par>
                            </p:childTnLst>
                          </p:cTn>
                        </p:par>
                        <p:par>
                          <p:cTn id="67" fill="hold" nodeType="afterGroup">
                            <p:stCondLst>
                              <p:cond delay="16500"/>
                            </p:stCondLst>
                            <p:childTnLst>
                              <p:par>
                                <p:cTn id="68" presetID="26" presetClass="emph" presetSubtype="0" fill="hold" grpId="1" nodeType="afterEffect">
                                  <p:stCondLst>
                                    <p:cond delay="1000"/>
                                  </p:stCondLst>
                                  <p:childTnLst>
                                    <p:animEffect transition="out" filter="fade">
                                      <p:cBhvr>
                                        <p:cTn id="69" dur="500" tmFilter="0, 0; .2, .5; .8, .5; 1, 0"/>
                                        <p:tgtEl>
                                          <p:spTgt spid="12"/>
                                        </p:tgtEl>
                                      </p:cBhvr>
                                    </p:animEffect>
                                    <p:animScale>
                                      <p:cBhvr>
                                        <p:cTn id="70" dur="250" autoRev="1" fill="hold"/>
                                        <p:tgtEl>
                                          <p:spTgt spid="12"/>
                                        </p:tgtEl>
                                      </p:cBhvr>
                                      <p:by x="105000" y="105000"/>
                                    </p:animScale>
                                  </p:childTnLst>
                                </p:cTn>
                              </p:par>
                            </p:childTnLst>
                          </p:cTn>
                        </p:par>
                        <p:par>
                          <p:cTn id="71" fill="hold" nodeType="afterGroup">
                            <p:stCondLst>
                              <p:cond delay="18000"/>
                            </p:stCondLst>
                            <p:childTnLst>
                              <p:par>
                                <p:cTn id="72" presetID="1" presetClass="exit" presetSubtype="0" fill="hold" grpId="2" nodeType="afterEffect">
                                  <p:stCondLst>
                                    <p:cond delay="1000"/>
                                  </p:stCondLst>
                                  <p:childTnLst>
                                    <p:set>
                                      <p:cBhvr>
                                        <p:cTn id="73" dur="1" fill="hold">
                                          <p:stCondLst>
                                            <p:cond delay="0"/>
                                          </p:stCondLst>
                                        </p:cTn>
                                        <p:tgtEl>
                                          <p:spTgt spid="12"/>
                                        </p:tgtEl>
                                        <p:attrNameLst>
                                          <p:attrName>style.visibility</p:attrName>
                                        </p:attrNameLst>
                                      </p:cBhvr>
                                      <p:to>
                                        <p:strVal val="hidden"/>
                                      </p:to>
                                    </p:set>
                                  </p:childTnLst>
                                </p:cTn>
                              </p:par>
                            </p:childTnLst>
                          </p:cTn>
                        </p:par>
                        <p:par>
                          <p:cTn id="74" fill="hold" nodeType="afterGroup">
                            <p:stCondLst>
                              <p:cond delay="19000"/>
                            </p:stCondLst>
                            <p:childTnLst>
                              <p:par>
                                <p:cTn id="75" presetID="10" presetClass="entr" presetSubtype="0" fill="hold" grpId="0" nodeType="after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500"/>
                                        <p:tgtEl>
                                          <p:spTgt spid="13"/>
                                        </p:tgtEl>
                                      </p:cBhvr>
                                    </p:animEffect>
                                  </p:childTnLst>
                                </p:cTn>
                              </p:par>
                            </p:childTnLst>
                          </p:cTn>
                        </p:par>
                        <p:par>
                          <p:cTn id="78" fill="hold" nodeType="afterGroup">
                            <p:stCondLst>
                              <p:cond delay="19500"/>
                            </p:stCondLst>
                            <p:childTnLst>
                              <p:par>
                                <p:cTn id="79" presetID="26" presetClass="emph" presetSubtype="0" fill="hold" grpId="1" nodeType="afterEffect">
                                  <p:stCondLst>
                                    <p:cond delay="1000"/>
                                  </p:stCondLst>
                                  <p:childTnLst>
                                    <p:animEffect transition="out" filter="fade">
                                      <p:cBhvr>
                                        <p:cTn id="80" dur="500" tmFilter="0, 0; .2, .5; .8, .5; 1, 0"/>
                                        <p:tgtEl>
                                          <p:spTgt spid="13"/>
                                        </p:tgtEl>
                                      </p:cBhvr>
                                    </p:animEffect>
                                    <p:animScale>
                                      <p:cBhvr>
                                        <p:cTn id="81" dur="250" autoRev="1" fill="hold"/>
                                        <p:tgtEl>
                                          <p:spTgt spid="13"/>
                                        </p:tgtEl>
                                      </p:cBhvr>
                                      <p:by x="105000" y="105000"/>
                                    </p:animScale>
                                  </p:childTnLst>
                                </p:cTn>
                              </p:par>
                            </p:childTnLst>
                          </p:cTn>
                        </p:par>
                        <p:par>
                          <p:cTn id="82" fill="hold" nodeType="afterGroup">
                            <p:stCondLst>
                              <p:cond delay="21000"/>
                            </p:stCondLst>
                            <p:childTnLst>
                              <p:par>
                                <p:cTn id="83" presetID="1" presetClass="exit" presetSubtype="0" fill="hold" grpId="2" nodeType="afterEffect">
                                  <p:stCondLst>
                                    <p:cond delay="1000"/>
                                  </p:stCondLst>
                                  <p:childTnLst>
                                    <p:set>
                                      <p:cBhvr>
                                        <p:cTn id="84" dur="1" fill="hold">
                                          <p:stCondLst>
                                            <p:cond delay="0"/>
                                          </p:stCondLst>
                                        </p:cTn>
                                        <p:tgtEl>
                                          <p:spTgt spid="13"/>
                                        </p:tgtEl>
                                        <p:attrNameLst>
                                          <p:attrName>style.visibility</p:attrName>
                                        </p:attrNameLst>
                                      </p:cBhvr>
                                      <p:to>
                                        <p:strVal val="hidden"/>
                                      </p:to>
                                    </p:set>
                                  </p:childTnLst>
                                </p:cTn>
                              </p:par>
                            </p:childTnLst>
                          </p:cTn>
                        </p:par>
                        <p:par>
                          <p:cTn id="85" fill="hold" nodeType="afterGroup">
                            <p:stCondLst>
                              <p:cond delay="22000"/>
                            </p:stCondLst>
                            <p:childTnLst>
                              <p:par>
                                <p:cTn id="86" presetID="10" presetClass="entr" presetSubtype="0" fill="hold" grpId="0" nodeType="afterEffect">
                                  <p:stCondLst>
                                    <p:cond delay="0"/>
                                  </p:stCondLst>
                                  <p:childTnLst>
                                    <p:set>
                                      <p:cBhvr>
                                        <p:cTn id="87" dur="1" fill="hold">
                                          <p:stCondLst>
                                            <p:cond delay="0"/>
                                          </p:stCondLst>
                                        </p:cTn>
                                        <p:tgtEl>
                                          <p:spTgt spid="14"/>
                                        </p:tgtEl>
                                        <p:attrNameLst>
                                          <p:attrName>style.visibility</p:attrName>
                                        </p:attrNameLst>
                                      </p:cBhvr>
                                      <p:to>
                                        <p:strVal val="visible"/>
                                      </p:to>
                                    </p:set>
                                    <p:animEffect transition="in" filter="fade">
                                      <p:cBhvr>
                                        <p:cTn id="88" dur="500"/>
                                        <p:tgtEl>
                                          <p:spTgt spid="14"/>
                                        </p:tgtEl>
                                      </p:cBhvr>
                                    </p:animEffect>
                                  </p:childTnLst>
                                </p:cTn>
                              </p:par>
                            </p:childTnLst>
                          </p:cTn>
                        </p:par>
                        <p:par>
                          <p:cTn id="89" fill="hold" nodeType="afterGroup">
                            <p:stCondLst>
                              <p:cond delay="22500"/>
                            </p:stCondLst>
                            <p:childTnLst>
                              <p:par>
                                <p:cTn id="90" presetID="26" presetClass="emph" presetSubtype="0" fill="hold" grpId="1" nodeType="afterEffect">
                                  <p:stCondLst>
                                    <p:cond delay="1000"/>
                                  </p:stCondLst>
                                  <p:childTnLst>
                                    <p:animEffect transition="out" filter="fade">
                                      <p:cBhvr>
                                        <p:cTn id="91" dur="500" tmFilter="0, 0; .2, .5; .8, .5; 1, 0"/>
                                        <p:tgtEl>
                                          <p:spTgt spid="14"/>
                                        </p:tgtEl>
                                      </p:cBhvr>
                                    </p:animEffect>
                                    <p:animScale>
                                      <p:cBhvr>
                                        <p:cTn id="92" dur="250" autoRev="1" fill="hold"/>
                                        <p:tgtEl>
                                          <p:spTgt spid="14"/>
                                        </p:tgtEl>
                                      </p:cBhvr>
                                      <p:by x="105000" y="105000"/>
                                    </p:animScale>
                                  </p:childTnLst>
                                </p:cTn>
                              </p:par>
                            </p:childTnLst>
                          </p:cTn>
                        </p:par>
                        <p:par>
                          <p:cTn id="93" fill="hold" nodeType="afterGroup">
                            <p:stCondLst>
                              <p:cond delay="24000"/>
                            </p:stCondLst>
                            <p:childTnLst>
                              <p:par>
                                <p:cTn id="94" presetID="1" presetClass="exit" presetSubtype="0" fill="hold" grpId="2" nodeType="afterEffect">
                                  <p:stCondLst>
                                    <p:cond delay="1000"/>
                                  </p:stCondLst>
                                  <p:childTnLst>
                                    <p:set>
                                      <p:cBhvr>
                                        <p:cTn id="95" dur="1" fill="hold">
                                          <p:stCondLst>
                                            <p:cond delay="0"/>
                                          </p:stCondLst>
                                        </p:cTn>
                                        <p:tgtEl>
                                          <p:spTgt spid="14"/>
                                        </p:tgtEl>
                                        <p:attrNameLst>
                                          <p:attrName>style.visibility</p:attrName>
                                        </p:attrNameLst>
                                      </p:cBhvr>
                                      <p:to>
                                        <p:strVal val="hidden"/>
                                      </p:to>
                                    </p:set>
                                  </p:childTnLst>
                                </p:cTn>
                              </p:par>
                            </p:childTnLst>
                          </p:cTn>
                        </p:par>
                        <p:par>
                          <p:cTn id="96" fill="hold" nodeType="afterGroup">
                            <p:stCondLst>
                              <p:cond delay="25000"/>
                            </p:stCondLst>
                            <p:childTnLst>
                              <p:par>
                                <p:cTn id="97" presetID="10" presetClass="entr" presetSubtype="0" fill="hold" grpId="0"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fade">
                                      <p:cBhvr>
                                        <p:cTn id="99" dur="500"/>
                                        <p:tgtEl>
                                          <p:spTgt spid="15"/>
                                        </p:tgtEl>
                                      </p:cBhvr>
                                    </p:animEffect>
                                  </p:childTnLst>
                                </p:cTn>
                              </p:par>
                            </p:childTnLst>
                          </p:cTn>
                        </p:par>
                        <p:par>
                          <p:cTn id="100" fill="hold" nodeType="afterGroup">
                            <p:stCondLst>
                              <p:cond delay="25500"/>
                            </p:stCondLst>
                            <p:childTnLst>
                              <p:par>
                                <p:cTn id="101" presetID="26" presetClass="emph" presetSubtype="0" fill="hold" grpId="1" nodeType="afterEffect">
                                  <p:stCondLst>
                                    <p:cond delay="1000"/>
                                  </p:stCondLst>
                                  <p:childTnLst>
                                    <p:animEffect transition="out" filter="fade">
                                      <p:cBhvr>
                                        <p:cTn id="102" dur="500" tmFilter="0, 0; .2, .5; .8, .5; 1, 0"/>
                                        <p:tgtEl>
                                          <p:spTgt spid="15"/>
                                        </p:tgtEl>
                                      </p:cBhvr>
                                    </p:animEffect>
                                    <p:animScale>
                                      <p:cBhvr>
                                        <p:cTn id="103" dur="250" autoRev="1" fill="hold"/>
                                        <p:tgtEl>
                                          <p:spTgt spid="15"/>
                                        </p:tgtEl>
                                      </p:cBhvr>
                                      <p:by x="105000" y="105000"/>
                                    </p:animScale>
                                  </p:childTnLst>
                                </p:cTn>
                              </p:par>
                            </p:childTnLst>
                          </p:cTn>
                        </p:par>
                        <p:par>
                          <p:cTn id="104" fill="hold" nodeType="afterGroup">
                            <p:stCondLst>
                              <p:cond delay="27000"/>
                            </p:stCondLst>
                            <p:childTnLst>
                              <p:par>
                                <p:cTn id="105" presetID="1" presetClass="exit" presetSubtype="0" fill="hold" grpId="2" nodeType="afterEffect">
                                  <p:stCondLst>
                                    <p:cond delay="1000"/>
                                  </p:stCondLst>
                                  <p:childTnLst>
                                    <p:set>
                                      <p:cBhvr>
                                        <p:cTn id="106" dur="1" fill="hold">
                                          <p:stCondLst>
                                            <p:cond delay="0"/>
                                          </p:stCondLst>
                                        </p:cTn>
                                        <p:tgtEl>
                                          <p:spTgt spid="15"/>
                                        </p:tgtEl>
                                        <p:attrNameLst>
                                          <p:attrName>style.visibility</p:attrName>
                                        </p:attrNameLst>
                                      </p:cBhvr>
                                      <p:to>
                                        <p:strVal val="hidden"/>
                                      </p:to>
                                    </p:set>
                                  </p:childTnLst>
                                </p:cTn>
                              </p:par>
                            </p:childTnLst>
                          </p:cTn>
                        </p:par>
                        <p:par>
                          <p:cTn id="107" fill="hold" nodeType="afterGroup">
                            <p:stCondLst>
                              <p:cond delay="28000"/>
                            </p:stCondLst>
                            <p:childTnLst>
                              <p:par>
                                <p:cTn id="108" presetID="10" presetClass="entr" presetSubtype="0" fill="hold" grpId="0" nodeType="afterEffect">
                                  <p:stCondLst>
                                    <p:cond delay="0"/>
                                  </p:stCondLst>
                                  <p:childTnLst>
                                    <p:set>
                                      <p:cBhvr>
                                        <p:cTn id="109" dur="1" fill="hold">
                                          <p:stCondLst>
                                            <p:cond delay="0"/>
                                          </p:stCondLst>
                                        </p:cTn>
                                        <p:tgtEl>
                                          <p:spTgt spid="16"/>
                                        </p:tgtEl>
                                        <p:attrNameLst>
                                          <p:attrName>style.visibility</p:attrName>
                                        </p:attrNameLst>
                                      </p:cBhvr>
                                      <p:to>
                                        <p:strVal val="visible"/>
                                      </p:to>
                                    </p:set>
                                    <p:animEffect transition="in" filter="fade">
                                      <p:cBhvr>
                                        <p:cTn id="110" dur="500"/>
                                        <p:tgtEl>
                                          <p:spTgt spid="16"/>
                                        </p:tgtEl>
                                      </p:cBhvr>
                                    </p:animEffect>
                                  </p:childTnLst>
                                </p:cTn>
                              </p:par>
                            </p:childTnLst>
                          </p:cTn>
                        </p:par>
                        <p:par>
                          <p:cTn id="111" fill="hold" nodeType="afterGroup">
                            <p:stCondLst>
                              <p:cond delay="28500"/>
                            </p:stCondLst>
                            <p:childTnLst>
                              <p:par>
                                <p:cTn id="112" presetID="26" presetClass="emph" presetSubtype="0" fill="hold" grpId="1" nodeType="afterEffect">
                                  <p:stCondLst>
                                    <p:cond delay="1000"/>
                                  </p:stCondLst>
                                  <p:childTnLst>
                                    <p:animEffect transition="out" filter="fade">
                                      <p:cBhvr>
                                        <p:cTn id="113" dur="500" tmFilter="0, 0; .2, .5; .8, .5; 1, 0"/>
                                        <p:tgtEl>
                                          <p:spTgt spid="16"/>
                                        </p:tgtEl>
                                      </p:cBhvr>
                                    </p:animEffect>
                                    <p:animScale>
                                      <p:cBhvr>
                                        <p:cTn id="114" dur="250" autoRev="1" fill="hold"/>
                                        <p:tgtEl>
                                          <p:spTgt spid="16"/>
                                        </p:tgtEl>
                                      </p:cBhvr>
                                      <p:by x="105000" y="105000"/>
                                    </p:animScale>
                                  </p:childTnLst>
                                </p:cTn>
                              </p:par>
                            </p:childTnLst>
                          </p:cTn>
                        </p:par>
                        <p:par>
                          <p:cTn id="115" fill="hold" nodeType="afterGroup">
                            <p:stCondLst>
                              <p:cond delay="30000"/>
                            </p:stCondLst>
                            <p:childTnLst>
                              <p:par>
                                <p:cTn id="116" presetID="1" presetClass="exit" presetSubtype="0" fill="hold" grpId="2" nodeType="afterEffect">
                                  <p:stCondLst>
                                    <p:cond delay="1000"/>
                                  </p:stCondLst>
                                  <p:childTnLst>
                                    <p:set>
                                      <p:cBhvr>
                                        <p:cTn id="117" dur="1" fill="hold">
                                          <p:stCondLst>
                                            <p:cond delay="0"/>
                                          </p:stCondLst>
                                        </p:cTn>
                                        <p:tgtEl>
                                          <p:spTgt spid="16"/>
                                        </p:tgtEl>
                                        <p:attrNameLst>
                                          <p:attrName>style.visibility</p:attrName>
                                        </p:attrNameLst>
                                      </p:cBhvr>
                                      <p:to>
                                        <p:strVal val="hidden"/>
                                      </p:to>
                                    </p:set>
                                  </p:childTnLst>
                                </p:cTn>
                              </p:par>
                            </p:childTnLst>
                          </p:cTn>
                        </p:par>
                        <p:par>
                          <p:cTn id="118" fill="hold" nodeType="afterGroup">
                            <p:stCondLst>
                              <p:cond delay="31000"/>
                            </p:stCondLst>
                            <p:childTnLst>
                              <p:par>
                                <p:cTn id="119" presetID="10" presetClass="entr" presetSubtype="0" fill="hold" grpId="0" nodeType="afterEffect">
                                  <p:stCondLst>
                                    <p:cond delay="0"/>
                                  </p:stCondLst>
                                  <p:childTnLst>
                                    <p:set>
                                      <p:cBhvr>
                                        <p:cTn id="120" dur="1" fill="hold">
                                          <p:stCondLst>
                                            <p:cond delay="0"/>
                                          </p:stCondLst>
                                        </p:cTn>
                                        <p:tgtEl>
                                          <p:spTgt spid="17"/>
                                        </p:tgtEl>
                                        <p:attrNameLst>
                                          <p:attrName>style.visibility</p:attrName>
                                        </p:attrNameLst>
                                      </p:cBhvr>
                                      <p:to>
                                        <p:strVal val="visible"/>
                                      </p:to>
                                    </p:set>
                                    <p:animEffect transition="in" filter="fade">
                                      <p:cBhvr>
                                        <p:cTn id="121" dur="500"/>
                                        <p:tgtEl>
                                          <p:spTgt spid="17"/>
                                        </p:tgtEl>
                                      </p:cBhvr>
                                    </p:animEffect>
                                  </p:childTnLst>
                                </p:cTn>
                              </p:par>
                            </p:childTnLst>
                          </p:cTn>
                        </p:par>
                        <p:par>
                          <p:cTn id="122" fill="hold" nodeType="afterGroup">
                            <p:stCondLst>
                              <p:cond delay="31500"/>
                            </p:stCondLst>
                            <p:childTnLst>
                              <p:par>
                                <p:cTn id="123" presetID="26" presetClass="emph" presetSubtype="0" fill="hold" grpId="1" nodeType="afterEffect">
                                  <p:stCondLst>
                                    <p:cond delay="1000"/>
                                  </p:stCondLst>
                                  <p:childTnLst>
                                    <p:animEffect transition="out" filter="fade">
                                      <p:cBhvr>
                                        <p:cTn id="124" dur="500" tmFilter="0, 0; .2, .5; .8, .5; 1, 0"/>
                                        <p:tgtEl>
                                          <p:spTgt spid="17"/>
                                        </p:tgtEl>
                                      </p:cBhvr>
                                    </p:animEffect>
                                    <p:animScale>
                                      <p:cBhvr>
                                        <p:cTn id="125" dur="250" autoRev="1" fill="hold"/>
                                        <p:tgtEl>
                                          <p:spTgt spid="17"/>
                                        </p:tgtEl>
                                      </p:cBhvr>
                                      <p:by x="105000" y="105000"/>
                                    </p:animScale>
                                  </p:childTnLst>
                                </p:cTn>
                              </p:par>
                            </p:childTnLst>
                          </p:cTn>
                        </p:par>
                        <p:par>
                          <p:cTn id="126" fill="hold" nodeType="afterGroup">
                            <p:stCondLst>
                              <p:cond delay="33000"/>
                            </p:stCondLst>
                            <p:childTnLst>
                              <p:par>
                                <p:cTn id="127" presetID="1" presetClass="exit" presetSubtype="0" fill="hold" grpId="2" nodeType="afterEffect">
                                  <p:stCondLst>
                                    <p:cond delay="1000"/>
                                  </p:stCondLst>
                                  <p:childTnLst>
                                    <p:set>
                                      <p:cBhvr>
                                        <p:cTn id="128" dur="1" fill="hold">
                                          <p:stCondLst>
                                            <p:cond delay="0"/>
                                          </p:stCondLst>
                                        </p:cTn>
                                        <p:tgtEl>
                                          <p:spTgt spid="17"/>
                                        </p:tgtEl>
                                        <p:attrNameLst>
                                          <p:attrName>style.visibility</p:attrName>
                                        </p:attrNameLst>
                                      </p:cBhvr>
                                      <p:to>
                                        <p:strVal val="hidden"/>
                                      </p:to>
                                    </p:set>
                                  </p:childTnLst>
                                </p:cTn>
                              </p:par>
                            </p:childTnLst>
                          </p:cTn>
                        </p:par>
                        <p:par>
                          <p:cTn id="129" fill="hold" nodeType="afterGroup">
                            <p:stCondLst>
                              <p:cond delay="34000"/>
                            </p:stCondLst>
                            <p:childTnLst>
                              <p:par>
                                <p:cTn id="130" presetID="10" presetClass="entr" presetSubtype="0" fill="hold" grpId="0" nodeType="afterEffect">
                                  <p:stCondLst>
                                    <p:cond delay="0"/>
                                  </p:stCondLst>
                                  <p:childTnLst>
                                    <p:set>
                                      <p:cBhvr>
                                        <p:cTn id="131" dur="1" fill="hold">
                                          <p:stCondLst>
                                            <p:cond delay="0"/>
                                          </p:stCondLst>
                                        </p:cTn>
                                        <p:tgtEl>
                                          <p:spTgt spid="18"/>
                                        </p:tgtEl>
                                        <p:attrNameLst>
                                          <p:attrName>style.visibility</p:attrName>
                                        </p:attrNameLst>
                                      </p:cBhvr>
                                      <p:to>
                                        <p:strVal val="visible"/>
                                      </p:to>
                                    </p:set>
                                    <p:animEffect transition="in" filter="fade">
                                      <p:cBhvr>
                                        <p:cTn id="132" dur="500"/>
                                        <p:tgtEl>
                                          <p:spTgt spid="18"/>
                                        </p:tgtEl>
                                      </p:cBhvr>
                                    </p:animEffect>
                                  </p:childTnLst>
                                </p:cTn>
                              </p:par>
                            </p:childTnLst>
                          </p:cTn>
                        </p:par>
                        <p:par>
                          <p:cTn id="133" fill="hold" nodeType="afterGroup">
                            <p:stCondLst>
                              <p:cond delay="34500"/>
                            </p:stCondLst>
                            <p:childTnLst>
                              <p:par>
                                <p:cTn id="134" presetID="26" presetClass="emph" presetSubtype="0" fill="hold" grpId="1" nodeType="afterEffect">
                                  <p:stCondLst>
                                    <p:cond delay="1000"/>
                                  </p:stCondLst>
                                  <p:childTnLst>
                                    <p:animEffect transition="out" filter="fade">
                                      <p:cBhvr>
                                        <p:cTn id="135" dur="500" tmFilter="0, 0; .2, .5; .8, .5; 1, 0"/>
                                        <p:tgtEl>
                                          <p:spTgt spid="18"/>
                                        </p:tgtEl>
                                      </p:cBhvr>
                                    </p:animEffect>
                                    <p:animScale>
                                      <p:cBhvr>
                                        <p:cTn id="136" dur="250" autoRev="1" fill="hold"/>
                                        <p:tgtEl>
                                          <p:spTgt spid="18"/>
                                        </p:tgtEl>
                                      </p:cBhvr>
                                      <p:by x="105000" y="105000"/>
                                    </p:animScale>
                                  </p:childTnLst>
                                </p:cTn>
                              </p:par>
                            </p:childTnLst>
                          </p:cTn>
                        </p:par>
                        <p:par>
                          <p:cTn id="137" fill="hold" nodeType="afterGroup">
                            <p:stCondLst>
                              <p:cond delay="36000"/>
                            </p:stCondLst>
                            <p:childTnLst>
                              <p:par>
                                <p:cTn id="138" presetID="1" presetClass="exit" presetSubtype="0" fill="hold" grpId="2" nodeType="afterEffect">
                                  <p:stCondLst>
                                    <p:cond delay="1000"/>
                                  </p:stCondLst>
                                  <p:childTnLst>
                                    <p:set>
                                      <p:cBhvr>
                                        <p:cTn id="139" dur="1" fill="hold">
                                          <p:stCondLst>
                                            <p:cond delay="0"/>
                                          </p:stCondLst>
                                        </p:cTn>
                                        <p:tgtEl>
                                          <p:spTgt spid="18"/>
                                        </p:tgtEl>
                                        <p:attrNameLst>
                                          <p:attrName>style.visibility</p:attrName>
                                        </p:attrNameLst>
                                      </p:cBhvr>
                                      <p:to>
                                        <p:strVal val="hidden"/>
                                      </p:to>
                                    </p:set>
                                  </p:childTnLst>
                                </p:cTn>
                              </p:par>
                            </p:childTnLst>
                          </p:cTn>
                        </p:par>
                      </p:childTnLst>
                    </p:cTn>
                  </p:par>
                  <p:par>
                    <p:cTn id="140" fill="hold">
                      <p:stCondLst>
                        <p:cond delay="indefinite"/>
                      </p:stCondLst>
                      <p:childTnLst>
                        <p:par>
                          <p:cTn id="141" fill="hold">
                            <p:stCondLst>
                              <p:cond delay="0"/>
                            </p:stCondLst>
                            <p:childTnLst>
                              <p:par>
                                <p:cTn id="142" presetID="3" presetClass="mediacall" presetSubtype="0" fill="hold" nodeType="clickEffect">
                                  <p:stCondLst>
                                    <p:cond delay="0"/>
                                  </p:stCondLst>
                                  <p:childTnLst>
                                    <p:cmd type="call" cmd="stop">
                                      <p:cBhvr>
                                        <p:cTn id="143"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44" repeatCount="indefinite" fill="hold" display="0">
                  <p:stCondLst>
                    <p:cond delay="indefinite"/>
                  </p:stCondLst>
                  <p:endCondLst>
                    <p:cond evt="onStopAudio" delay="0">
                      <p:tgtEl>
                        <p:sldTgt/>
                      </p:tgtEl>
                    </p:cond>
                  </p:endCondLst>
                </p:cTn>
                <p:tgtEl>
                  <p:spTgt spid="3"/>
                </p:tgtEl>
              </p:cMediaNode>
            </p:audio>
          </p:childTnLst>
        </p:cTn>
      </p:par>
    </p:tnLst>
    <p:bldLst>
      <p:bldP spid="2" grpId="0"/>
      <p:bldP spid="2" grpId="1"/>
      <p:bldP spid="2" grpId="2"/>
      <p:bldP spid="8" grpId="0"/>
      <p:bldP spid="8" grpId="1"/>
      <p:bldP spid="8" grpId="2"/>
      <p:bldP spid="9" grpId="0"/>
      <p:bldP spid="9" grpId="1"/>
      <p:bldP spid="9" grpId="2"/>
      <p:bldP spid="10" grpId="0"/>
      <p:bldP spid="10" grpId="1"/>
      <p:bldP spid="10" grpId="2"/>
      <p:bldP spid="11" grpId="0"/>
      <p:bldP spid="11" grpId="1"/>
      <p:bldP spid="11" grpId="2"/>
      <p:bldP spid="12" grpId="0"/>
      <p:bldP spid="12" grpId="1"/>
      <p:bldP spid="12" grpId="2"/>
      <p:bldP spid="13" grpId="0"/>
      <p:bldP spid="13" grpId="1"/>
      <p:bldP spid="13" grpId="2"/>
      <p:bldP spid="14" grpId="0"/>
      <p:bldP spid="14" grpId="1"/>
      <p:bldP spid="14" grpId="2"/>
      <p:bldP spid="15" grpId="0"/>
      <p:bldP spid="15" grpId="1"/>
      <p:bldP spid="15" grpId="2"/>
      <p:bldP spid="16" grpId="0"/>
      <p:bldP spid="16" grpId="1"/>
      <p:bldP spid="16" grpId="2"/>
      <p:bldP spid="17" grpId="0"/>
      <p:bldP spid="17" grpId="1"/>
      <p:bldP spid="17" grpId="2"/>
      <p:bldP spid="18" grpId="0"/>
      <p:bldP spid="18" grpId="1"/>
      <p:bldP spid="18" grpId="2"/>
    </p:bldLst>
  </p:timing>
  <p:extLst>
    <p:ext uri="{E180D4A7-C9FB-4DFB-919C-405C955672EB}">
      <p14:showEvtLst xmlns:p14="http://schemas.microsoft.com/office/powerpoint/2010/main">
        <p14:playEvt time="3" objId="3"/>
        <p14:playEvt time="40863" objId="3"/>
        <p14:stopEvt time="42628" objId="3"/>
      </p14:showEvtLst>
    </p:ext>
  </p:extLs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9218" name="Object 3"/>
          <p:cNvGraphicFramePr>
            <a:graphicFrameLocks noGrp="1" noChangeAspect="1"/>
          </p:cNvGraphicFramePr>
          <p:nvPr>
            <p:ph sz="half" idx="2"/>
          </p:nvPr>
        </p:nvGraphicFramePr>
        <p:xfrm>
          <a:off x="6354763" y="5602288"/>
          <a:ext cx="1362075" cy="1055687"/>
        </p:xfrm>
        <a:graphic>
          <a:graphicData uri="http://schemas.openxmlformats.org/presentationml/2006/ole">
            <mc:AlternateContent xmlns:mc="http://schemas.openxmlformats.org/markup-compatibility/2006">
              <mc:Choice xmlns:v="urn:schemas-microsoft-com:vml" Requires="v">
                <p:oleObj spid="_x0000_s9226" name="Bitmappsbild" r:id="rId6" imgW="1523810" imgH="1181265" progId="Paint.Picture">
                  <p:embed/>
                </p:oleObj>
              </mc:Choice>
              <mc:Fallback>
                <p:oleObj name="Bitmappsbild" r:id="rId6" imgW="1523810" imgH="1181265" progId="Paint.Picture">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4763" y="5602288"/>
                        <a:ext cx="1362075" cy="105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19" name="Rectangle 4"/>
          <p:cNvSpPr>
            <a:spLocks noChangeArrowheads="1"/>
          </p:cNvSpPr>
          <p:nvPr/>
        </p:nvSpPr>
        <p:spPr bwMode="auto">
          <a:xfrm>
            <a:off x="8262938" y="0"/>
            <a:ext cx="881062" cy="6858000"/>
          </a:xfrm>
          <a:prstGeom prst="rect">
            <a:avLst/>
          </a:prstGeom>
          <a:solidFill>
            <a:srgbClr val="DB2F3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sv-SE" altLang="sv-SE" sz="1800"/>
          </a:p>
        </p:txBody>
      </p:sp>
      <p:sp>
        <p:nvSpPr>
          <p:cNvPr id="9220" name="Text Box 5"/>
          <p:cNvSpPr txBox="1">
            <a:spLocks noChangeArrowheads="1"/>
          </p:cNvSpPr>
          <p:nvPr/>
        </p:nvSpPr>
        <p:spPr bwMode="auto">
          <a:xfrm>
            <a:off x="1147763" y="6196013"/>
            <a:ext cx="3408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sv-SE" altLang="sv-SE" sz="1800" b="1">
                <a:solidFill>
                  <a:srgbClr val="0077BB"/>
                </a:solidFill>
              </a:rPr>
              <a:t>www.hagagymnasiet.se</a:t>
            </a:r>
          </a:p>
        </p:txBody>
      </p:sp>
      <p:sp>
        <p:nvSpPr>
          <p:cNvPr id="9221" name="textruta 1"/>
          <p:cNvSpPr txBox="1">
            <a:spLocks noChangeArrowheads="1"/>
          </p:cNvSpPr>
          <p:nvPr/>
        </p:nvSpPr>
        <p:spPr bwMode="auto">
          <a:xfrm>
            <a:off x="539750" y="1341438"/>
            <a:ext cx="66960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800" dirty="0"/>
              <a:t>All information ska utgå ifrån text; förutom akut information som måste ut direkt och ett förslag vore att skapa en SMS-grupp för all personal på skolan och vid akut ärende </a:t>
            </a:r>
            <a:r>
              <a:rPr lang="sv-SE" altLang="sv-SE" sz="1800" dirty="0" err="1"/>
              <a:t>SMS:a</a:t>
            </a:r>
            <a:r>
              <a:rPr lang="sv-SE" altLang="sv-SE" sz="1800" dirty="0"/>
              <a:t> alla.</a:t>
            </a:r>
          </a:p>
          <a:p>
            <a:pPr>
              <a:spcBef>
                <a:spcPct val="0"/>
              </a:spcBef>
              <a:buFontTx/>
              <a:buNone/>
            </a:pPr>
            <a:endParaRPr lang="sv-SE" altLang="sv-SE" sz="1800" dirty="0"/>
          </a:p>
          <a:p>
            <a:pPr>
              <a:spcBef>
                <a:spcPct val="0"/>
              </a:spcBef>
              <a:buFontTx/>
              <a:buNone/>
            </a:pPr>
            <a:r>
              <a:rPr lang="sv-SE" altLang="sv-SE" sz="1800" dirty="0"/>
              <a:t>Så mycket information som möjligt ska stanna i textform och mer detaljerad information ska länkas.</a:t>
            </a:r>
          </a:p>
          <a:p>
            <a:pPr>
              <a:spcBef>
                <a:spcPct val="0"/>
              </a:spcBef>
              <a:buFontTx/>
              <a:buNone/>
            </a:pPr>
            <a:endParaRPr lang="sv-SE" altLang="sv-SE" sz="1800" dirty="0"/>
          </a:p>
          <a:p>
            <a:pPr>
              <a:spcBef>
                <a:spcPct val="0"/>
              </a:spcBef>
              <a:buFontTx/>
              <a:buNone/>
            </a:pPr>
            <a:r>
              <a:rPr lang="sv-SE" altLang="sv-SE" sz="1800" dirty="0"/>
              <a:t>Inför alla möten ska det finnas en dedikerad plats på </a:t>
            </a:r>
            <a:r>
              <a:rPr lang="sv-SE" altLang="sv-SE" sz="1800" dirty="0" err="1"/>
              <a:t>lärplattformen</a:t>
            </a:r>
            <a:r>
              <a:rPr lang="sv-SE" altLang="sv-SE" sz="1800" dirty="0"/>
              <a:t> där man kan hitta relevant information som t.ex.  körscheman, faktamaterial, statistik, ekonomi, protokoll osv som ska vara underlag för vidare diskussion. </a:t>
            </a:r>
          </a:p>
          <a:p>
            <a:pPr>
              <a:spcBef>
                <a:spcPct val="0"/>
              </a:spcBef>
              <a:buFontTx/>
              <a:buNone/>
            </a:pPr>
            <a:endParaRPr lang="sv-SE" altLang="sv-SE" sz="1800" dirty="0"/>
          </a:p>
          <a:p>
            <a:pPr>
              <a:spcBef>
                <a:spcPct val="0"/>
              </a:spcBef>
              <a:buFontTx/>
              <a:buNone/>
            </a:pPr>
            <a:r>
              <a:rPr lang="sv-SE" altLang="sv-SE" sz="1800" dirty="0"/>
              <a:t>Möten blir mer effektiva med rätt </a:t>
            </a:r>
            <a:r>
              <a:rPr lang="sv-SE" altLang="sv-SE" sz="1800" i="1" dirty="0"/>
              <a:t>förinformation</a:t>
            </a:r>
            <a:r>
              <a:rPr lang="sv-SE" altLang="sv-SE" sz="1800" dirty="0"/>
              <a:t>.</a:t>
            </a:r>
          </a:p>
          <a:p>
            <a:pPr>
              <a:spcBef>
                <a:spcPct val="0"/>
              </a:spcBef>
              <a:buFontTx/>
              <a:buNone/>
            </a:pPr>
            <a:endParaRPr lang="sv-SE" altLang="sv-SE" sz="1800" dirty="0"/>
          </a:p>
          <a:p>
            <a:pPr>
              <a:spcBef>
                <a:spcPct val="0"/>
              </a:spcBef>
              <a:buFontTx/>
              <a:buNone/>
            </a:pPr>
            <a:endParaRPr lang="sv-SE" altLang="sv-SE" sz="1800" dirty="0"/>
          </a:p>
          <a:p>
            <a:pPr>
              <a:spcBef>
                <a:spcPct val="0"/>
              </a:spcBef>
              <a:buFontTx/>
              <a:buNone/>
            </a:pPr>
            <a:endParaRPr lang="sv-SE" altLang="sv-SE" sz="1800" dirty="0"/>
          </a:p>
          <a:p>
            <a:pPr>
              <a:spcBef>
                <a:spcPct val="0"/>
              </a:spcBef>
              <a:buFontTx/>
              <a:buNone/>
            </a:pPr>
            <a:endParaRPr lang="sv-SE" altLang="sv-SE" sz="1800" dirty="0"/>
          </a:p>
        </p:txBody>
      </p:sp>
      <p:sp>
        <p:nvSpPr>
          <p:cNvPr id="9222" name="Rectangle 2"/>
          <p:cNvSpPr>
            <a:spLocks noGrp="1" noChangeArrowheads="1"/>
          </p:cNvSpPr>
          <p:nvPr>
            <p:ph type="title"/>
          </p:nvPr>
        </p:nvSpPr>
        <p:spPr>
          <a:xfrm>
            <a:off x="179388" y="650875"/>
            <a:ext cx="6551612" cy="636588"/>
          </a:xfrm>
        </p:spPr>
        <p:txBody>
          <a:bodyPr/>
          <a:lstStyle/>
          <a:p>
            <a:r>
              <a:rPr lang="sv-SE" altLang="sv-SE" sz="2800"/>
              <a:t>Hantera information rätt</a:t>
            </a:r>
          </a:p>
        </p:txBody>
      </p:sp>
      <p:pic>
        <p:nvPicPr>
          <p:cNvPr id="2" name="7">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398669" y="260648"/>
            <a:ext cx="609600" cy="609600"/>
          </a:xfrm>
          <a:prstGeom prst="rect">
            <a:avLst/>
          </a:prstGeom>
        </p:spPr>
      </p:pic>
    </p:spTree>
    <p:custDataLst>
      <p:tags r:id="rId2"/>
    </p:custDataLst>
  </p:cSld>
  <p:clrMapOvr>
    <a:masterClrMapping/>
  </p:clrMapOvr>
  <p:transition advTm="4584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 repeatCount="indefinite"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0" objId="2"/>
        <p14:playEvt time="44200" objId="2"/>
        <p14:stopEvt time="44833" objId="2"/>
      </p14:showEvtLst>
    </p:ext>
  </p:extLs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0242" name="Object 3"/>
          <p:cNvGraphicFramePr>
            <a:graphicFrameLocks noGrp="1" noChangeAspect="1"/>
          </p:cNvGraphicFramePr>
          <p:nvPr>
            <p:ph sz="half" idx="2"/>
          </p:nvPr>
        </p:nvGraphicFramePr>
        <p:xfrm>
          <a:off x="6354763" y="5602288"/>
          <a:ext cx="1362075" cy="1055687"/>
        </p:xfrm>
        <a:graphic>
          <a:graphicData uri="http://schemas.openxmlformats.org/presentationml/2006/ole">
            <mc:AlternateContent xmlns:mc="http://schemas.openxmlformats.org/markup-compatibility/2006">
              <mc:Choice xmlns:v="urn:schemas-microsoft-com:vml" Requires="v">
                <p:oleObj spid="_x0000_s10251" name="Bitmappsbild" r:id="rId6" imgW="1523810" imgH="1181265" progId="Paint.Picture">
                  <p:embed/>
                </p:oleObj>
              </mc:Choice>
              <mc:Fallback>
                <p:oleObj name="Bitmappsbild" r:id="rId6" imgW="1523810" imgH="1181265" progId="Paint.Picture">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4763" y="5602288"/>
                        <a:ext cx="1362075" cy="105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3" name="Rectangle 4"/>
          <p:cNvSpPr>
            <a:spLocks noChangeArrowheads="1"/>
          </p:cNvSpPr>
          <p:nvPr/>
        </p:nvSpPr>
        <p:spPr bwMode="auto">
          <a:xfrm>
            <a:off x="8262938" y="0"/>
            <a:ext cx="881062" cy="6858000"/>
          </a:xfrm>
          <a:prstGeom prst="rect">
            <a:avLst/>
          </a:prstGeom>
          <a:solidFill>
            <a:srgbClr val="DB2F3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sv-SE" altLang="sv-SE" sz="1800"/>
          </a:p>
        </p:txBody>
      </p:sp>
      <p:sp>
        <p:nvSpPr>
          <p:cNvPr id="10244" name="Text Box 5"/>
          <p:cNvSpPr txBox="1">
            <a:spLocks noChangeArrowheads="1"/>
          </p:cNvSpPr>
          <p:nvPr/>
        </p:nvSpPr>
        <p:spPr bwMode="auto">
          <a:xfrm>
            <a:off x="1147763" y="6196013"/>
            <a:ext cx="3408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sv-SE" altLang="sv-SE" sz="1800" b="1">
                <a:solidFill>
                  <a:srgbClr val="0077BB"/>
                </a:solidFill>
              </a:rPr>
              <a:t>www.hagagymnasiet.se</a:t>
            </a:r>
          </a:p>
        </p:txBody>
      </p:sp>
      <p:sp>
        <p:nvSpPr>
          <p:cNvPr id="10245" name="textruta 1"/>
          <p:cNvSpPr txBox="1">
            <a:spLocks noChangeArrowheads="1"/>
          </p:cNvSpPr>
          <p:nvPr/>
        </p:nvSpPr>
        <p:spPr bwMode="auto">
          <a:xfrm>
            <a:off x="684213" y="3422650"/>
            <a:ext cx="66960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800"/>
              <a:t>Följ ”upp-och-nervända tratten”-principen: det viktigaste först i så kort format som möjligt. Därefter ska man kunna välja mer detaljerad och utförlig information via länkar. </a:t>
            </a:r>
          </a:p>
          <a:p>
            <a:pPr>
              <a:spcBef>
                <a:spcPct val="0"/>
              </a:spcBef>
              <a:buFontTx/>
              <a:buNone/>
            </a:pPr>
            <a:endParaRPr lang="sv-SE" altLang="sv-SE" sz="1800"/>
          </a:p>
          <a:p>
            <a:pPr>
              <a:spcBef>
                <a:spcPct val="0"/>
              </a:spcBef>
              <a:buFontTx/>
              <a:buNone/>
            </a:pPr>
            <a:endParaRPr lang="sv-SE" altLang="sv-SE" sz="1800"/>
          </a:p>
          <a:p>
            <a:pPr>
              <a:spcBef>
                <a:spcPct val="0"/>
              </a:spcBef>
              <a:buFontTx/>
              <a:buNone/>
            </a:pPr>
            <a:endParaRPr lang="sv-SE" altLang="sv-SE" sz="1800"/>
          </a:p>
          <a:p>
            <a:pPr>
              <a:spcBef>
                <a:spcPct val="0"/>
              </a:spcBef>
              <a:buFontTx/>
              <a:buNone/>
            </a:pPr>
            <a:endParaRPr lang="sv-SE" altLang="sv-SE" sz="1800"/>
          </a:p>
          <a:p>
            <a:pPr>
              <a:spcBef>
                <a:spcPct val="0"/>
              </a:spcBef>
              <a:buFontTx/>
              <a:buNone/>
            </a:pPr>
            <a:endParaRPr lang="sv-SE" altLang="sv-SE" sz="1800"/>
          </a:p>
        </p:txBody>
      </p:sp>
      <p:pic>
        <p:nvPicPr>
          <p:cNvPr id="10246" name="Bildobjekt 2"/>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41550" y="1323975"/>
            <a:ext cx="24288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2"/>
          <p:cNvSpPr>
            <a:spLocks noGrp="1" noChangeArrowheads="1"/>
          </p:cNvSpPr>
          <p:nvPr>
            <p:ph type="title"/>
          </p:nvPr>
        </p:nvSpPr>
        <p:spPr>
          <a:xfrm>
            <a:off x="179388" y="650875"/>
            <a:ext cx="6551612" cy="636588"/>
          </a:xfrm>
        </p:spPr>
        <p:txBody>
          <a:bodyPr/>
          <a:lstStyle/>
          <a:p>
            <a:r>
              <a:rPr lang="sv-SE" altLang="sv-SE" sz="2800"/>
              <a:t>Lägg ut information rätt</a:t>
            </a:r>
          </a:p>
        </p:txBody>
      </p:sp>
      <p:pic>
        <p:nvPicPr>
          <p:cNvPr id="2" name="8">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398669" y="260648"/>
            <a:ext cx="609600" cy="609600"/>
          </a:xfrm>
          <a:prstGeom prst="rect">
            <a:avLst/>
          </a:prstGeom>
        </p:spPr>
      </p:pic>
    </p:spTree>
    <p:custDataLst>
      <p:tags r:id="rId2"/>
    </p:custDataLst>
  </p:cSld>
  <p:clrMapOvr>
    <a:masterClrMapping/>
  </p:clrMapOvr>
  <p:transition advTm="17376"/>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 repeatCount="indefinite"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 objId="2"/>
        <p14:stopEvt time="16370" objId="2"/>
      </p14:showEvtLst>
    </p:ext>
  </p:extLs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1266" name="Object 3"/>
          <p:cNvGraphicFramePr>
            <a:graphicFrameLocks noGrp="1" noChangeAspect="1"/>
          </p:cNvGraphicFramePr>
          <p:nvPr>
            <p:ph sz="half" idx="2"/>
          </p:nvPr>
        </p:nvGraphicFramePr>
        <p:xfrm>
          <a:off x="6354763" y="5602288"/>
          <a:ext cx="1362075" cy="1055687"/>
        </p:xfrm>
        <a:graphic>
          <a:graphicData uri="http://schemas.openxmlformats.org/presentationml/2006/ole">
            <mc:AlternateContent xmlns:mc="http://schemas.openxmlformats.org/markup-compatibility/2006">
              <mc:Choice xmlns:v="urn:schemas-microsoft-com:vml" Requires="v">
                <p:oleObj spid="_x0000_s11274" name="Bitmappsbild" r:id="rId6" imgW="1523810" imgH="1181265" progId="Paint.Picture">
                  <p:embed/>
                </p:oleObj>
              </mc:Choice>
              <mc:Fallback>
                <p:oleObj name="Bitmappsbild" r:id="rId6" imgW="1523810" imgH="1181265" progId="Paint.Picture">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54763" y="5602288"/>
                        <a:ext cx="1362075" cy="105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7" name="Rectangle 4"/>
          <p:cNvSpPr>
            <a:spLocks noChangeArrowheads="1"/>
          </p:cNvSpPr>
          <p:nvPr/>
        </p:nvSpPr>
        <p:spPr bwMode="auto">
          <a:xfrm>
            <a:off x="8262938" y="0"/>
            <a:ext cx="881062" cy="6858000"/>
          </a:xfrm>
          <a:prstGeom prst="rect">
            <a:avLst/>
          </a:prstGeom>
          <a:solidFill>
            <a:srgbClr val="DB2F3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sv-SE" altLang="sv-SE" sz="1800"/>
          </a:p>
        </p:txBody>
      </p:sp>
      <p:sp>
        <p:nvSpPr>
          <p:cNvPr id="11268" name="Text Box 5"/>
          <p:cNvSpPr txBox="1">
            <a:spLocks noChangeArrowheads="1"/>
          </p:cNvSpPr>
          <p:nvPr/>
        </p:nvSpPr>
        <p:spPr bwMode="auto">
          <a:xfrm>
            <a:off x="1147763" y="6196013"/>
            <a:ext cx="3408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sv-SE" altLang="sv-SE" sz="1800" b="1">
                <a:solidFill>
                  <a:srgbClr val="0077BB"/>
                </a:solidFill>
              </a:rPr>
              <a:t>www.hagagymnasiet.se</a:t>
            </a:r>
          </a:p>
        </p:txBody>
      </p:sp>
      <p:sp>
        <p:nvSpPr>
          <p:cNvPr id="11269" name="textruta 1"/>
          <p:cNvSpPr txBox="1">
            <a:spLocks noChangeArrowheads="1"/>
          </p:cNvSpPr>
          <p:nvPr/>
        </p:nvSpPr>
        <p:spPr bwMode="auto">
          <a:xfrm>
            <a:off x="971550" y="1412875"/>
            <a:ext cx="6192838"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r>
              <a:rPr lang="sv-SE" altLang="sv-SE" sz="1800"/>
              <a:t>För att inte gå miste om relevant information ska det finnas möjlighet att ”följa” vissa kanaler genom att man får sk aviseringar; antingen som ”bling-ljud” eller som ”bricka” på skärmen eller både och.</a:t>
            </a:r>
          </a:p>
          <a:p>
            <a:pPr>
              <a:spcBef>
                <a:spcPct val="0"/>
              </a:spcBef>
              <a:buFontTx/>
              <a:buNone/>
            </a:pPr>
            <a:endParaRPr lang="sv-SE" altLang="sv-SE" sz="1800"/>
          </a:p>
        </p:txBody>
      </p:sp>
      <p:sp>
        <p:nvSpPr>
          <p:cNvPr id="11270" name="Rectangle 2"/>
          <p:cNvSpPr>
            <a:spLocks noGrp="1" noChangeArrowheads="1"/>
          </p:cNvSpPr>
          <p:nvPr>
            <p:ph type="title"/>
          </p:nvPr>
        </p:nvSpPr>
        <p:spPr>
          <a:xfrm>
            <a:off x="107950" y="777875"/>
            <a:ext cx="6551613" cy="635000"/>
          </a:xfrm>
        </p:spPr>
        <p:txBody>
          <a:bodyPr/>
          <a:lstStyle/>
          <a:p>
            <a:r>
              <a:rPr lang="sv-SE" altLang="sv-SE" sz="2800"/>
              <a:t>Aviseringar</a:t>
            </a:r>
          </a:p>
        </p:txBody>
      </p:sp>
      <p:pic>
        <p:nvPicPr>
          <p:cNvPr id="2" name="9">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8398669" y="198982"/>
            <a:ext cx="609600" cy="609600"/>
          </a:xfrm>
          <a:prstGeom prst="rect">
            <a:avLst/>
          </a:prstGeom>
        </p:spPr>
      </p:pic>
    </p:spTree>
    <p:custDataLst>
      <p:tags r:id="rId2"/>
    </p:custDataLst>
  </p:cSld>
  <p:clrMapOvr>
    <a:masterClrMapping/>
  </p:clrMapOvr>
  <p:transition advTm="1686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3" presetClass="mediacall" presetSubtype="0" fill="hold" nodeType="clickEffect">
                                  <p:stCondLst>
                                    <p:cond delay="0"/>
                                  </p:stCondLst>
                                  <p:childTnLst>
                                    <p:cmd type="call" cmd="stop">
                                      <p:cBhvr>
                                        <p:cTn id="10"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1" repeatCount="indefinite" fill="hold" display="0">
                  <p:stCondLst>
                    <p:cond delay="indefinite"/>
                  </p:stCondLst>
                  <p:endCondLst>
                    <p:cond evt="onStopAudio" delay="0">
                      <p:tgtEl>
                        <p:sldTgt/>
                      </p:tgtEl>
                    </p:cond>
                  </p:endCondLst>
                </p:cTn>
                <p:tgtEl>
                  <p:spTgt spid="2"/>
                </p:tgtEl>
              </p:cMediaNode>
            </p:audio>
          </p:childTnLst>
        </p:cTn>
      </p:par>
    </p:tnLst>
  </p:timing>
  <p:extLst>
    <p:ext uri="{E180D4A7-C9FB-4DFB-919C-405C955672EB}">
      <p14:showEvtLst xmlns:p14="http://schemas.microsoft.com/office/powerpoint/2010/main">
        <p14:playEvt time="1" objId="2"/>
        <p14:stopEvt time="16097" objId="2"/>
      </p14:showEvtLst>
    </p:ext>
  </p:extLst>
</p:sld>
</file>

<file path=ppt/tags/tag1.xml><?xml version="1.0" encoding="utf-8"?>
<p:tagLst xmlns:a="http://schemas.openxmlformats.org/drawingml/2006/main" xmlns:r="http://schemas.openxmlformats.org/officeDocument/2006/relationships" xmlns:p="http://schemas.openxmlformats.org/presentationml/2006/main">
  <p:tag name="TIMING" val="|11.3"/>
</p:tagLst>
</file>

<file path=ppt/tags/tag10.xml><?xml version="1.0" encoding="utf-8"?>
<p:tagLst xmlns:a="http://schemas.openxmlformats.org/drawingml/2006/main" xmlns:r="http://schemas.openxmlformats.org/officeDocument/2006/relationships" xmlns:p="http://schemas.openxmlformats.org/presentationml/2006/main">
  <p:tag name="TIMING" val="|25.2"/>
</p:tagLst>
</file>

<file path=ppt/tags/tag11.xml><?xml version="1.0" encoding="utf-8"?>
<p:tagLst xmlns:a="http://schemas.openxmlformats.org/drawingml/2006/main" xmlns:r="http://schemas.openxmlformats.org/officeDocument/2006/relationships" xmlns:p="http://schemas.openxmlformats.org/presentationml/2006/main">
  <p:tag name="TIMING" val="|4.5|17.3"/>
</p:tagLst>
</file>

<file path=ppt/tags/tag2.xml><?xml version="1.0" encoding="utf-8"?>
<p:tagLst xmlns:a="http://schemas.openxmlformats.org/drawingml/2006/main" xmlns:r="http://schemas.openxmlformats.org/officeDocument/2006/relationships" xmlns:p="http://schemas.openxmlformats.org/presentationml/2006/main">
  <p:tag name="TIMING" val="|4|2.9|2.9|2.5|2.4|2.5|2.3|2.4|1.8"/>
</p:tagLst>
</file>

<file path=ppt/tags/tag3.xml><?xml version="1.0" encoding="utf-8"?>
<p:tagLst xmlns:a="http://schemas.openxmlformats.org/drawingml/2006/main" xmlns:r="http://schemas.openxmlformats.org/officeDocument/2006/relationships" xmlns:p="http://schemas.openxmlformats.org/presentationml/2006/main">
  <p:tag name="TIMING" val="|41.8"/>
</p:tagLst>
</file>

<file path=ppt/tags/tag4.xml><?xml version="1.0" encoding="utf-8"?>
<p:tagLst xmlns:a="http://schemas.openxmlformats.org/drawingml/2006/main" xmlns:r="http://schemas.openxmlformats.org/officeDocument/2006/relationships" xmlns:p="http://schemas.openxmlformats.org/presentationml/2006/main">
  <p:tag name="TIMING" val="|24.8|10.1|1.1|15.5"/>
</p:tagLst>
</file>

<file path=ppt/tags/tag5.xml><?xml version="1.0" encoding="utf-8"?>
<p:tagLst xmlns:a="http://schemas.openxmlformats.org/drawingml/2006/main" xmlns:r="http://schemas.openxmlformats.org/officeDocument/2006/relationships" xmlns:p="http://schemas.openxmlformats.org/presentationml/2006/main">
  <p:tag name="TIMING" val="|52.8"/>
</p:tagLst>
</file>

<file path=ppt/tags/tag6.xml><?xml version="1.0" encoding="utf-8"?>
<p:tagLst xmlns:a="http://schemas.openxmlformats.org/drawingml/2006/main" xmlns:r="http://schemas.openxmlformats.org/officeDocument/2006/relationships" xmlns:p="http://schemas.openxmlformats.org/presentationml/2006/main">
  <p:tag name="TIMING" val="|5.6|36.9"/>
</p:tagLst>
</file>

<file path=ppt/tags/tag7.xml><?xml version="1.0" encoding="utf-8"?>
<p:tagLst xmlns:a="http://schemas.openxmlformats.org/drawingml/2006/main" xmlns:r="http://schemas.openxmlformats.org/officeDocument/2006/relationships" xmlns:p="http://schemas.openxmlformats.org/presentationml/2006/main">
  <p:tag name="TIMING" val="|44.8"/>
</p:tagLst>
</file>

<file path=ppt/tags/tag8.xml><?xml version="1.0" encoding="utf-8"?>
<p:tagLst xmlns:a="http://schemas.openxmlformats.org/drawingml/2006/main" xmlns:r="http://schemas.openxmlformats.org/officeDocument/2006/relationships" xmlns:p="http://schemas.openxmlformats.org/presentationml/2006/main">
  <p:tag name="TIMING" val="|16.3"/>
</p:tagLst>
</file>

<file path=ppt/tags/tag9.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Standardformgivning">
  <a:themeElements>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formgivnin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andardformgivnin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formgivnin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formgivnin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formgivnin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formgivnin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formgivnin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formgivnin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formgivnin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formgivnin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formgivnin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formgivnin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formgivnin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TotalTime>
  <Words>1210</Words>
  <Application>Microsoft Office PowerPoint</Application>
  <PresentationFormat>Bildspel på skärmen (4:3)</PresentationFormat>
  <Paragraphs>130</Paragraphs>
  <Slides>11</Slides>
  <Notes>0</Notes>
  <HiddenSlides>0</HiddenSlides>
  <MMClips>11</MMClips>
  <ScaleCrop>false</ScaleCrop>
  <HeadingPairs>
    <vt:vector size="8" baseType="variant">
      <vt:variant>
        <vt:lpstr>Använt teckensnitt</vt:lpstr>
      </vt:variant>
      <vt:variant>
        <vt:i4>1</vt:i4>
      </vt:variant>
      <vt:variant>
        <vt:lpstr>Tema</vt:lpstr>
      </vt:variant>
      <vt:variant>
        <vt:i4>1</vt:i4>
      </vt:variant>
      <vt:variant>
        <vt:lpstr>Serverprogram för OLE-inbäddning</vt:lpstr>
      </vt:variant>
      <vt:variant>
        <vt:i4>1</vt:i4>
      </vt:variant>
      <vt:variant>
        <vt:lpstr>Bildrubriker</vt:lpstr>
      </vt:variant>
      <vt:variant>
        <vt:i4>11</vt:i4>
      </vt:variant>
    </vt:vector>
  </HeadingPairs>
  <TitlesOfParts>
    <vt:vector size="14" baseType="lpstr">
      <vt:lpstr>Arial</vt:lpstr>
      <vt:lpstr>Standardformgivning</vt:lpstr>
      <vt:lpstr>Bitmappsbild</vt:lpstr>
      <vt:lpstr>Hagagymnasiet</vt:lpstr>
      <vt:lpstr>Innehållsförteckning</vt:lpstr>
      <vt:lpstr>Information ska läggas ut, inte skickas!</vt:lpstr>
      <vt:lpstr>Minimera antalet informationskanaler!</vt:lpstr>
      <vt:lpstr>Information ska finnas på rätt plats</vt:lpstr>
      <vt:lpstr>Så få “bollningar” som möjligt</vt:lpstr>
      <vt:lpstr>Hantera information rätt</vt:lpstr>
      <vt:lpstr>Lägg ut information rätt</vt:lpstr>
      <vt:lpstr>Aviseringar</vt:lpstr>
      <vt:lpstr>Samarbete</vt:lpstr>
      <vt:lpstr>Sammanfattningsvis</vt:lpstr>
    </vt:vector>
  </TitlesOfParts>
  <Company>Borlänge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Hagagymnasiet</dc:title>
  <dc:creator>bol02kri</dc:creator>
  <cp:lastModifiedBy>Joni Stam</cp:lastModifiedBy>
  <cp:revision>47</cp:revision>
  <cp:lastPrinted>2015-09-29T06:12:39Z</cp:lastPrinted>
  <dcterms:created xsi:type="dcterms:W3CDTF">2012-09-26T08:59:07Z</dcterms:created>
  <dcterms:modified xsi:type="dcterms:W3CDTF">2016-12-01T13:33:03Z</dcterms:modified>
</cp:coreProperties>
</file>