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61" r:id="rId4"/>
    <p:sldId id="262" r:id="rId5"/>
    <p:sldId id="267" r:id="rId6"/>
    <p:sldId id="268" r:id="rId7"/>
    <p:sldId id="258" r:id="rId8"/>
    <p:sldId id="263" r:id="rId9"/>
    <p:sldId id="264" r:id="rId10"/>
    <p:sldId id="265" r:id="rId11"/>
    <p:sldId id="266" r:id="rId12"/>
    <p:sldId id="259" r:id="rId13"/>
    <p:sldId id="260" r:id="rId14"/>
    <p:sldId id="269" r:id="rId15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22" name="Underrubri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8383-FA51-4B1B-9CAD-28C6D16B54C9}" type="datetimeFigureOut">
              <a:rPr lang="sv-SE" smtClean="0"/>
              <a:t>2012-05-28</a:t>
            </a:fld>
            <a:endParaRPr lang="sv-SE"/>
          </a:p>
        </p:txBody>
      </p:sp>
      <p:sp>
        <p:nvSpPr>
          <p:cNvPr id="20" name="Platshållare för sidfo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5A57-42C1-402E-A918-5BB016FD206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8383-FA51-4B1B-9CAD-28C6D16B54C9}" type="datetimeFigureOut">
              <a:rPr lang="sv-SE" smtClean="0"/>
              <a:t>2012-05-28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5A57-42C1-402E-A918-5BB016FD206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8383-FA51-4B1B-9CAD-28C6D16B54C9}" type="datetimeFigureOut">
              <a:rPr lang="sv-SE" smtClean="0"/>
              <a:t>2012-05-28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5A57-42C1-402E-A918-5BB016FD206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8383-FA51-4B1B-9CAD-28C6D16B54C9}" type="datetimeFigureOut">
              <a:rPr lang="sv-SE" smtClean="0"/>
              <a:t>2012-05-28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5A57-42C1-402E-A918-5BB016FD206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8383-FA51-4B1B-9CAD-28C6D16B54C9}" type="datetimeFigureOut">
              <a:rPr lang="sv-SE" smtClean="0"/>
              <a:t>2012-05-28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5A57-42C1-402E-A918-5BB016FD206B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ktangel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lip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8383-FA51-4B1B-9CAD-28C6D16B54C9}" type="datetimeFigureOut">
              <a:rPr lang="sv-SE" smtClean="0"/>
              <a:t>2012-05-28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5A57-42C1-402E-A918-5BB016FD206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8383-FA51-4B1B-9CAD-28C6D16B54C9}" type="datetimeFigureOut">
              <a:rPr lang="sv-SE" smtClean="0"/>
              <a:t>2012-05-28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5A57-42C1-402E-A918-5BB016FD206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8383-FA51-4B1B-9CAD-28C6D16B54C9}" type="datetimeFigureOut">
              <a:rPr lang="sv-SE" smtClean="0"/>
              <a:t>2012-05-28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5A57-42C1-402E-A918-5BB016FD206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8383-FA51-4B1B-9CAD-28C6D16B54C9}" type="datetimeFigureOut">
              <a:rPr lang="sv-SE" smtClean="0"/>
              <a:t>2012-05-28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5A57-42C1-402E-A918-5BB016FD206B}" type="slidenum">
              <a:rPr lang="sv-SE" smtClean="0"/>
              <a:t>‹#›</a:t>
            </a:fld>
            <a:endParaRPr lang="sv-SE"/>
          </a:p>
        </p:txBody>
      </p:sp>
      <p:sp>
        <p:nvSpPr>
          <p:cNvPr id="6" name="Rektangel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8383-FA51-4B1B-9CAD-28C6D16B54C9}" type="datetimeFigureOut">
              <a:rPr lang="sv-SE" smtClean="0"/>
              <a:t>2012-05-28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5A57-42C1-402E-A918-5BB016FD206B}" type="slidenum">
              <a:rPr lang="sv-SE" smtClean="0"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C78383-FA51-4B1B-9CAD-28C6D16B54C9}" type="datetimeFigureOut">
              <a:rPr lang="sv-SE" smtClean="0"/>
              <a:t>2012-05-28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3E5A57-42C1-402E-A918-5BB016FD206B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ektangel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9" name="Flödesschema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ödesschema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lip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Platshållare för rubrik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9" name="Platshållare för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24" name="Platshållare fö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7C78383-FA51-4B1B-9CAD-28C6D16B54C9}" type="datetimeFigureOut">
              <a:rPr lang="sv-SE" smtClean="0"/>
              <a:t>2012-05-28</a:t>
            </a:fld>
            <a:endParaRPr lang="sv-SE"/>
          </a:p>
        </p:txBody>
      </p:sp>
      <p:sp>
        <p:nvSpPr>
          <p:cNvPr id="10" name="Platshållare för sidfo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v-SE"/>
          </a:p>
        </p:txBody>
      </p:sp>
      <p:sp>
        <p:nvSpPr>
          <p:cNvPr id="22" name="Platshållare för bild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63E5A57-42C1-402E-A918-5BB016FD206B}" type="slidenum">
              <a:rPr lang="sv-SE" smtClean="0"/>
              <a:t>‹#›</a:t>
            </a:fld>
            <a:endParaRPr lang="sv-SE"/>
          </a:p>
        </p:txBody>
      </p:sp>
      <p:sp>
        <p:nvSpPr>
          <p:cNvPr id="15" name="Rektangel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Det biologiska perspektivet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259632" y="2204864"/>
            <a:ext cx="7406640" cy="1752600"/>
          </a:xfrm>
        </p:spPr>
        <p:txBody>
          <a:bodyPr/>
          <a:lstStyle/>
          <a:p>
            <a:pPr marL="484632" indent="-457200">
              <a:buFontTx/>
              <a:buChar char="-"/>
            </a:pPr>
            <a:r>
              <a:rPr lang="sv-SE" dirty="0" smtClean="0"/>
              <a:t>Beteende som påverkas av biologiska faktorer.</a:t>
            </a:r>
          </a:p>
        </p:txBody>
      </p:sp>
      <p:pic>
        <p:nvPicPr>
          <p:cNvPr id="2052" name="Picture 4" descr="http://duve.katrineholm.se/program/spit/distans/lb/hja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437112"/>
            <a:ext cx="2304256" cy="2002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37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Signalsubstanser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Acetylkolin, minnet och inlärning </a:t>
            </a:r>
          </a:p>
          <a:p>
            <a:r>
              <a:rPr lang="sv-SE" dirty="0" smtClean="0"/>
              <a:t>Noradrenalin: vakenhet, uppmärksamhet och realateras till ätstörningar </a:t>
            </a:r>
          </a:p>
          <a:p>
            <a:r>
              <a:rPr lang="sv-SE" dirty="0" smtClean="0"/>
              <a:t>Serotonin och sinnestämningen </a:t>
            </a:r>
          </a:p>
          <a:p>
            <a:r>
              <a:rPr lang="sv-SE" dirty="0" smtClean="0"/>
              <a:t>Enzymen MAO </a:t>
            </a:r>
          </a:p>
          <a:p>
            <a:r>
              <a:rPr lang="sv-SE" dirty="0" smtClean="0"/>
              <a:t>Endorfin kroppens eget morfin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083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Johan </a:t>
            </a:r>
            <a:r>
              <a:rPr lang="sv-SE" dirty="0"/>
              <a:t>H</a:t>
            </a:r>
            <a:r>
              <a:rPr lang="sv-SE" dirty="0" smtClean="0"/>
              <a:t>arlow 1800-talet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Phineas Gage skadades i hjärnan </a:t>
            </a:r>
          </a:p>
          <a:p>
            <a:r>
              <a:rPr lang="sv-SE" dirty="0" smtClean="0"/>
              <a:t>Helt personlighetsförändrad </a:t>
            </a:r>
          </a:p>
          <a:p>
            <a:r>
              <a:rPr lang="sv-SE" dirty="0" smtClean="0"/>
              <a:t>Harlow leddes till ny upptäckt </a:t>
            </a:r>
            <a:endParaRPr lang="sv-SE" dirty="0"/>
          </a:p>
        </p:txBody>
      </p:sp>
      <p:pic>
        <p:nvPicPr>
          <p:cNvPr id="3074" name="Picture 2" descr="http://upload.wikimedia.org/wikipedia/commons/thumb/4/44/Gray728.png/250px-Gray7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79850"/>
            <a:ext cx="4032448" cy="2806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48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Hjärnan och hormonerna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Hjärnan uttrycker ur den påverkas av olika hormoner genom våra beteenden </a:t>
            </a:r>
          </a:p>
          <a:p>
            <a:r>
              <a:rPr lang="sv-SE" dirty="0" smtClean="0"/>
              <a:t>Utveckling under skilda hormonella miljöer </a:t>
            </a:r>
          </a:p>
          <a:p>
            <a:r>
              <a:rPr lang="sv-SE" dirty="0" smtClean="0"/>
              <a:t>Hormonpåverkan under fosterstadiet får effekter hos den vuxna individens beteende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534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Hjärnhalvorna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536" y="1916832"/>
            <a:ext cx="2952328" cy="4043536"/>
          </a:xfrm>
        </p:spPr>
        <p:txBody>
          <a:bodyPr/>
          <a:lstStyle/>
          <a:p>
            <a:r>
              <a:rPr lang="sv-SE" dirty="0" smtClean="0"/>
              <a:t>Roger </a:t>
            </a:r>
            <a:r>
              <a:rPr lang="sv-SE" dirty="0" err="1" smtClean="0"/>
              <a:t>Sperry</a:t>
            </a:r>
            <a:endParaRPr lang="sv-SE" dirty="0" smtClean="0"/>
          </a:p>
          <a:p>
            <a:r>
              <a:rPr lang="sv-SE" dirty="0" smtClean="0"/>
              <a:t>Högra: Estetisk</a:t>
            </a:r>
          </a:p>
          <a:p>
            <a:r>
              <a:rPr lang="sv-SE" dirty="0" smtClean="0"/>
              <a:t>Vänstra: Logisk</a:t>
            </a:r>
            <a:endParaRPr lang="sv-SE" dirty="0"/>
          </a:p>
        </p:txBody>
      </p:sp>
      <p:pic>
        <p:nvPicPr>
          <p:cNvPr id="8194" name="Picture 2" descr="http://1.bp.blogspot.com/-n7D2LVxdlNU/T2PcgNHH0TI/AAAAAAAABRE/yzDpzllvw1w/s1600/left-brain-right-br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49760"/>
            <a:ext cx="4680520" cy="4955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75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 descr="C:\Users\metg\Pictures\biologiska perspektive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2" y="-10198"/>
            <a:ext cx="9384858" cy="710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17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Ärftlighet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Charles Darwin</a:t>
            </a:r>
          </a:p>
          <a:p>
            <a:r>
              <a:rPr lang="sv-SE" dirty="0" smtClean="0"/>
              <a:t> </a:t>
            </a:r>
            <a:r>
              <a:rPr lang="sv-SE" dirty="0"/>
              <a:t>E</a:t>
            </a:r>
            <a:r>
              <a:rPr lang="sv-SE" dirty="0" smtClean="0"/>
              <a:t>volutionsteorin </a:t>
            </a:r>
          </a:p>
          <a:p>
            <a:pPr marL="82296" indent="0">
              <a:buNone/>
            </a:pP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1026" name="Picture 2" descr="http://www.topnews.in/files/charles-darwin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764704"/>
            <a:ext cx="28003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419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Fobier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Ormar och spindlar</a:t>
            </a:r>
            <a:endParaRPr lang="sv-SE" dirty="0"/>
          </a:p>
        </p:txBody>
      </p:sp>
      <p:pic>
        <p:nvPicPr>
          <p:cNvPr id="3074" name="Picture 2" descr="http://silverinternational.mbhs.edu/v131/coiledsnak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708920"/>
            <a:ext cx="40386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ariasmovers.com/wp-content/uploads/2011/11/spider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32656"/>
            <a:ext cx="2695575" cy="257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8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Fysiska egenskaper 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Gener </a:t>
            </a:r>
          </a:p>
          <a:p>
            <a:r>
              <a:rPr lang="sv-SE" dirty="0" smtClean="0"/>
              <a:t>Ärvda personlighetsdrag </a:t>
            </a:r>
            <a:endParaRPr lang="sv-SE" dirty="0"/>
          </a:p>
        </p:txBody>
      </p:sp>
      <p:pic>
        <p:nvPicPr>
          <p:cNvPr id="4098" name="Picture 2" descr="http://www.skolbilder.com/Malarbild-lang-och-kort-p11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58909"/>
            <a:ext cx="2931927" cy="4149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kolbilder.com/Malarbild-lang-och-kort-p115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094" y="3270328"/>
            <a:ext cx="2461529" cy="3483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462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Gener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27584" y="1458888"/>
            <a:ext cx="2705504" cy="4800600"/>
          </a:xfrm>
        </p:spPr>
        <p:txBody>
          <a:bodyPr/>
          <a:lstStyle/>
          <a:p>
            <a:r>
              <a:rPr lang="sv-SE" dirty="0" smtClean="0"/>
              <a:t>Starka gener (Dominanta)</a:t>
            </a:r>
          </a:p>
          <a:p>
            <a:r>
              <a:rPr lang="sv-SE" dirty="0" smtClean="0"/>
              <a:t>Svaga gener (Recessiva)</a:t>
            </a:r>
            <a:endParaRPr lang="sv-SE" dirty="0"/>
          </a:p>
        </p:txBody>
      </p:sp>
      <p:pic>
        <p:nvPicPr>
          <p:cNvPr id="6146" name="Picture 2" descr="http://topnews.in/health/files/genes1-new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268760"/>
            <a:ext cx="5455873" cy="409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Araber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71600" y="1654658"/>
            <a:ext cx="2489480" cy="4800600"/>
          </a:xfrm>
        </p:spPr>
        <p:txBody>
          <a:bodyPr/>
          <a:lstStyle/>
          <a:p>
            <a:r>
              <a:rPr lang="sv-SE" dirty="0" smtClean="0"/>
              <a:t>Nervösa</a:t>
            </a:r>
          </a:p>
          <a:p>
            <a:r>
              <a:rPr lang="sv-SE" dirty="0" smtClean="0"/>
              <a:t>Lynniga</a:t>
            </a:r>
          </a:p>
          <a:p>
            <a:r>
              <a:rPr lang="sv-SE" dirty="0" smtClean="0"/>
              <a:t>Sprättiga</a:t>
            </a:r>
            <a:endParaRPr lang="sv-SE" dirty="0"/>
          </a:p>
        </p:txBody>
      </p:sp>
      <p:pic>
        <p:nvPicPr>
          <p:cNvPr id="7170" name="Picture 2" descr="http://powerpony.blogg.se/images/2012/arab_1827680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5872761" cy="399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96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Neuropsykologi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Inom </a:t>
            </a:r>
            <a:r>
              <a:rPr lang="sv-SE" dirty="0"/>
              <a:t>det biologiska perspektivet fokuserar man på vad som händer med vår hjärna och vårt nervsystem när vi tänker och känner</a:t>
            </a:r>
            <a:r>
              <a:rPr lang="sv-SE" dirty="0" smtClean="0"/>
              <a:t>.</a:t>
            </a:r>
          </a:p>
          <a:p>
            <a:r>
              <a:rPr lang="sv-SE" dirty="0" smtClean="0"/>
              <a:t>Modern biologisk psykologi </a:t>
            </a:r>
          </a:p>
          <a:p>
            <a:endParaRPr lang="sv-SE" dirty="0" smtClean="0"/>
          </a:p>
        </p:txBody>
      </p:sp>
      <p:pic>
        <p:nvPicPr>
          <p:cNvPr id="5122" name="Picture 2" descr="http://www.backlund.biz/wp-content/uploads/2012/02/memory36969112_cro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9592"/>
            <a:ext cx="2448272" cy="2488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32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Hjärnan i centrum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Skillnad mellan djur och människa </a:t>
            </a:r>
          </a:p>
          <a:p>
            <a:r>
              <a:rPr lang="sv-SE" dirty="0" smtClean="0"/>
              <a:t>Hjärnan är sårbar </a:t>
            </a:r>
          </a:p>
          <a:p>
            <a:r>
              <a:rPr lang="sv-SE" dirty="0" smtClean="0"/>
              <a:t>Stimulansen är betydelsefull </a:t>
            </a:r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1026" name="Picture 2" descr="http://www.framtidsfokus.se/Utbildning/neuropsykologi/files/page9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3855167" cy="299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49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Budbärare 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Storhjärnan </a:t>
            </a:r>
          </a:p>
          <a:p>
            <a:r>
              <a:rPr lang="sv-SE" dirty="0" smtClean="0"/>
              <a:t>Hjärnan är mycket specialiserad </a:t>
            </a:r>
          </a:p>
          <a:p>
            <a:r>
              <a:rPr lang="sv-SE" dirty="0" smtClean="0"/>
              <a:t>Signalsubstanser</a:t>
            </a:r>
          </a:p>
          <a:p>
            <a:endParaRPr lang="sv-SE" dirty="0"/>
          </a:p>
        </p:txBody>
      </p:sp>
      <p:pic>
        <p:nvPicPr>
          <p:cNvPr id="2050" name="Picture 2" descr="http://www.alltomvetenskap.se/uploaded/image/2008/3/6/start-signalsubstans_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573016"/>
            <a:ext cx="445770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5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ånd">
  <a:themeElements>
    <a:clrScheme name="Solstånd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å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ånd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421</TotalTime>
  <Words>165</Words>
  <Application>Microsoft Office PowerPoint</Application>
  <PresentationFormat>Bildspel på skärmen (4:3)</PresentationFormat>
  <Paragraphs>48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Solstånd</vt:lpstr>
      <vt:lpstr>Det biologiska perspektivet</vt:lpstr>
      <vt:lpstr>Ärftlighet </vt:lpstr>
      <vt:lpstr>Fobier </vt:lpstr>
      <vt:lpstr>Fysiska egenskaper  </vt:lpstr>
      <vt:lpstr>Gener</vt:lpstr>
      <vt:lpstr>Araber</vt:lpstr>
      <vt:lpstr>Neuropsykologi</vt:lpstr>
      <vt:lpstr>Hjärnan i centrum </vt:lpstr>
      <vt:lpstr>Budbärare </vt:lpstr>
      <vt:lpstr>Signalsubstanser </vt:lpstr>
      <vt:lpstr>Johan Harlow 1800-talet </vt:lpstr>
      <vt:lpstr>Hjärnan och hormonerna</vt:lpstr>
      <vt:lpstr>Hjärnhalvorna 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 biologiska perspektivet</dc:title>
  <dc:creator>metg</dc:creator>
  <cp:lastModifiedBy>metg</cp:lastModifiedBy>
  <cp:revision>17</cp:revision>
  <dcterms:created xsi:type="dcterms:W3CDTF">2012-05-14T10:45:29Z</dcterms:created>
  <dcterms:modified xsi:type="dcterms:W3CDTF">2012-05-28T10:18:38Z</dcterms:modified>
</cp:coreProperties>
</file>