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4660"/>
  </p:normalViewPr>
  <p:slideViewPr>
    <p:cSldViewPr>
      <p:cViewPr varScale="1">
        <p:scale>
          <a:sx n="70" d="100"/>
          <a:sy n="70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2E165-1342-4180-B0DF-0B63809A2E63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8FDEE103-BF85-4244-8A16-7D5C9223BAC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E165-1342-4180-B0DF-0B63809A2E63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E103-BF85-4244-8A16-7D5C9223BAC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E165-1342-4180-B0DF-0B63809A2E63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E103-BF85-4244-8A16-7D5C9223BAC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E165-1342-4180-B0DF-0B63809A2E63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E103-BF85-4244-8A16-7D5C9223BAC3}" type="slidenum">
              <a:rPr lang="sv-SE" smtClean="0"/>
              <a:t>‹#›</a:t>
            </a:fld>
            <a:endParaRPr lang="sv-SE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2E165-1342-4180-B0DF-0B63809A2E63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E103-BF85-4244-8A16-7D5C9223BAC3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E165-1342-4180-B0DF-0B63809A2E63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E103-BF85-4244-8A16-7D5C9223BAC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E165-1342-4180-B0DF-0B63809A2E63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E103-BF85-4244-8A16-7D5C9223BAC3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42E165-1342-4180-B0DF-0B63809A2E63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E103-BF85-4244-8A16-7D5C9223BAC3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E165-1342-4180-B0DF-0B63809A2E63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E103-BF85-4244-8A16-7D5C9223BAC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2E165-1342-4180-B0DF-0B63809A2E63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E103-BF85-4244-8A16-7D5C9223BAC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2E165-1342-4180-B0DF-0B63809A2E63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E103-BF85-4244-8A16-7D5C9223BAC3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C42E165-1342-4180-B0DF-0B63809A2E63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FDEE103-BF85-4244-8A16-7D5C9223BAC3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347864" y="3645024"/>
            <a:ext cx="6740235" cy="1581150"/>
          </a:xfrm>
        </p:spPr>
        <p:txBody>
          <a:bodyPr>
            <a:normAutofit/>
          </a:bodyPr>
          <a:lstStyle/>
          <a:p>
            <a:r>
              <a:rPr lang="sv-SE" b="1" i="1" dirty="0" smtClean="0">
                <a:latin typeface="Adobe Garamond Pro" pitchFamily="18" charset="0"/>
              </a:rPr>
              <a:t>”Helheten är mer än summan av delarna”</a:t>
            </a:r>
            <a:endParaRPr lang="sv-SE" b="1" i="1" dirty="0">
              <a:latin typeface="Adobe Garamond Pro" pitchFamily="18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19872" y="1417320"/>
            <a:ext cx="5724128" cy="2304288"/>
          </a:xfrm>
        </p:spPr>
        <p:txBody>
          <a:bodyPr>
            <a:noAutofit/>
          </a:bodyPr>
          <a:lstStyle/>
          <a:p>
            <a:r>
              <a:rPr lang="sv-SE" sz="5400" dirty="0" smtClean="0">
                <a:latin typeface="Adobe Garamond Pro" pitchFamily="18" charset="0"/>
              </a:rPr>
              <a:t>Det humanistiska perspektivet</a:t>
            </a:r>
            <a:endParaRPr lang="sv-SE" sz="54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dobe Garamond Pro" pitchFamily="18" charset="0"/>
              </a:rPr>
              <a:t>Diskussion om Rogers</a:t>
            </a:r>
            <a:endParaRPr lang="sv-SE" dirty="0">
              <a:latin typeface="Adobe Garamond Pro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493776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sv-SE" sz="2400" dirty="0" smtClean="0">
                <a:latin typeface="Adobe Garamond Pro" pitchFamily="18" charset="0"/>
              </a:rPr>
              <a:t>Idealsjälvet och realsjälvet</a:t>
            </a:r>
          </a:p>
          <a:p>
            <a:pPr>
              <a:buClr>
                <a:schemeClr val="tx2"/>
              </a:buClr>
            </a:pPr>
            <a:endParaRPr lang="sv-SE" sz="2400" dirty="0" smtClean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endParaRPr lang="sv-SE" sz="2400" dirty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r>
              <a:rPr lang="sv-SE" sz="2400" dirty="0" smtClean="0">
                <a:latin typeface="Adobe Garamond Pro" pitchFamily="18" charset="0"/>
              </a:rPr>
              <a:t>Villkorslös kärlek</a:t>
            </a:r>
          </a:p>
          <a:p>
            <a:pPr>
              <a:buClr>
                <a:schemeClr val="tx2"/>
              </a:buClr>
            </a:pPr>
            <a:endParaRPr lang="sv-SE" sz="2400" dirty="0" smtClean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endParaRPr lang="sv-SE" sz="2400" dirty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r>
              <a:rPr lang="sv-SE" sz="2400" dirty="0" smtClean="0">
                <a:latin typeface="Adobe Garamond Pro" pitchFamily="18" charset="0"/>
              </a:rPr>
              <a:t>Klientcentrerad terapi</a:t>
            </a:r>
            <a:endParaRPr lang="sv-SE" sz="24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0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err="1" smtClean="0">
                <a:latin typeface="Adobe Garamond Pro" pitchFamily="18" charset="0"/>
              </a:rPr>
              <a:t>Maslows</a:t>
            </a:r>
            <a:r>
              <a:rPr lang="sv-SE" sz="4000" dirty="0" smtClean="0">
                <a:latin typeface="Adobe Garamond Pro" pitchFamily="18" charset="0"/>
              </a:rPr>
              <a:t> Trappa – Sagan om Ringen</a:t>
            </a:r>
            <a:endParaRPr lang="sv-SE" sz="4000" dirty="0">
              <a:latin typeface="Adobe Garamond Pro" pitchFamily="18" charset="0"/>
            </a:endParaRPr>
          </a:p>
        </p:txBody>
      </p:sp>
      <p:pic>
        <p:nvPicPr>
          <p:cNvPr id="1026" name="Picture 2" descr="C:\Users\metg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343929" cy="33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g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52076"/>
            <a:ext cx="4695576" cy="31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38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g\Desktop\901288snoopy_saxo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4" y="557327"/>
            <a:ext cx="2935602" cy="26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g\Desktop\fotboll_26016752_164766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6621"/>
            <a:ext cx="2951663" cy="26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891496" y="0"/>
            <a:ext cx="704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Hanna</a:t>
            </a:r>
            <a:r>
              <a:rPr lang="sv-SE" sz="2400" dirty="0" smtClean="0"/>
              <a:t>  </a:t>
            </a:r>
            <a:r>
              <a:rPr lang="sv-SE" sz="3200" dirty="0" smtClean="0"/>
              <a:t>  </a:t>
            </a:r>
            <a:r>
              <a:rPr lang="sv-SE" sz="2400" dirty="0" smtClean="0"/>
              <a:t>                                                                     </a:t>
            </a:r>
            <a:r>
              <a:rPr lang="sv-SE" sz="2400" b="1" dirty="0" smtClean="0"/>
              <a:t>Rebecka</a:t>
            </a:r>
            <a:endParaRPr lang="sv-SE" sz="2400" b="1" dirty="0"/>
          </a:p>
        </p:txBody>
      </p:sp>
      <p:pic>
        <p:nvPicPr>
          <p:cNvPr id="1028" name="Picture 4" descr="C:\Users\metg\Desktop\tecknad-kvinna_80777585_175445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47" y="4014488"/>
            <a:ext cx="2935069" cy="26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tg\Desktop\sad_smiley_927156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14488"/>
            <a:ext cx="2807647" cy="26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891496" y="3552823"/>
            <a:ext cx="706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Yvonne                                                                               Kitte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739892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91550" cy="1066801"/>
          </a:xfrm>
        </p:spPr>
        <p:txBody>
          <a:bodyPr>
            <a:normAutofit/>
          </a:bodyPr>
          <a:lstStyle/>
          <a:p>
            <a:r>
              <a:rPr lang="sv-SE" sz="4000" dirty="0" smtClean="0">
                <a:latin typeface="Adobe Garamond Pro" pitchFamily="18" charset="0"/>
              </a:rPr>
              <a:t>Kritik mot det humanistiska perspektivet</a:t>
            </a:r>
            <a:endParaRPr lang="sv-SE" sz="4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4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91550" cy="1066801"/>
          </a:xfrm>
        </p:spPr>
        <p:txBody>
          <a:bodyPr>
            <a:normAutofit/>
          </a:bodyPr>
          <a:lstStyle/>
          <a:p>
            <a:r>
              <a:rPr lang="sv-SE" sz="4400" dirty="0" smtClean="0">
                <a:latin typeface="Adobe Garamond Pro" pitchFamily="18" charset="0"/>
              </a:rPr>
              <a:t>Vad är det? </a:t>
            </a:r>
            <a:endParaRPr lang="sv-SE" sz="4400" dirty="0">
              <a:latin typeface="Adobe Garamond Pro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595360" cy="493776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2"/>
              </a:buClr>
            </a:pPr>
            <a:r>
              <a:rPr lang="sv-SE" sz="2300" dirty="0" smtClean="0">
                <a:latin typeface="Adobe Garamond Pro" pitchFamily="18" charset="0"/>
              </a:rPr>
              <a:t>”Humanism” kommer ifrån det latinska ordet ”</a:t>
            </a:r>
            <a:r>
              <a:rPr lang="sv-SE" sz="2300" dirty="0" err="1" smtClean="0">
                <a:latin typeface="Adobe Garamond Pro" pitchFamily="18" charset="0"/>
              </a:rPr>
              <a:t>humanus</a:t>
            </a:r>
            <a:r>
              <a:rPr lang="sv-SE" sz="2300" dirty="0" smtClean="0">
                <a:latin typeface="Adobe Garamond Pro" pitchFamily="18" charset="0"/>
              </a:rPr>
              <a:t>”, mänsklig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>
                <a:schemeClr val="accent2"/>
              </a:buClr>
            </a:pPr>
            <a:r>
              <a:rPr lang="sv-SE" sz="2300" dirty="0" smtClean="0">
                <a:latin typeface="Adobe Garamond Pro" pitchFamily="18" charset="0"/>
              </a:rPr>
              <a:t>Det mänskliga perspektivet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>
                <a:schemeClr val="accent2"/>
              </a:buClr>
            </a:pPr>
            <a:r>
              <a:rPr lang="sv-SE" sz="2300" dirty="0" smtClean="0">
                <a:latin typeface="Adobe Garamond Pro" pitchFamily="18" charset="0"/>
              </a:rPr>
              <a:t>Fokus på människan och hennes behov och möjligheter 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>
                <a:schemeClr val="accent2"/>
              </a:buClr>
            </a:pPr>
            <a:r>
              <a:rPr lang="sv-SE" sz="2300" dirty="0" smtClean="0">
                <a:latin typeface="Adobe Garamond Pro" pitchFamily="18" charset="0"/>
              </a:rPr>
              <a:t>Psykisk störning om viktiga behov inte uppfylles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>
                <a:schemeClr val="accent2"/>
              </a:buClr>
            </a:pPr>
            <a:r>
              <a:rPr lang="sv-SE" sz="2300" dirty="0" smtClean="0">
                <a:latin typeface="Adobe Garamond Pro" pitchFamily="18" charset="0"/>
              </a:rPr>
              <a:t>Fria val, medvetna motiv, inget Freuds ”</a:t>
            </a:r>
            <a:r>
              <a:rPr lang="sv-SE" sz="2300" dirty="0" err="1" smtClean="0">
                <a:latin typeface="Adobe Garamond Pro" pitchFamily="18" charset="0"/>
              </a:rPr>
              <a:t>Detet</a:t>
            </a:r>
            <a:r>
              <a:rPr lang="sv-SE" sz="2300" dirty="0" smtClean="0">
                <a:latin typeface="Adobe Garamond Pro" pitchFamily="18" charset="0"/>
              </a:rPr>
              <a:t>”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>
                <a:schemeClr val="accent2"/>
              </a:buClr>
            </a:pPr>
            <a:r>
              <a:rPr lang="sv-SE" sz="2300" dirty="0" smtClean="0">
                <a:latin typeface="Adobe Garamond Pro" pitchFamily="18" charset="0"/>
              </a:rPr>
              <a:t>Uppkom 1960, mänskligheten i vetenskapen</a:t>
            </a:r>
            <a:endParaRPr lang="sv-SE" sz="23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91550" cy="1066801"/>
          </a:xfrm>
        </p:spPr>
        <p:txBody>
          <a:bodyPr>
            <a:normAutofit/>
          </a:bodyPr>
          <a:lstStyle/>
          <a:p>
            <a:r>
              <a:rPr lang="sv-SE" sz="4400" dirty="0" smtClean="0">
                <a:latin typeface="Adobe Garamond Pro" pitchFamily="18" charset="0"/>
              </a:rPr>
              <a:t>Förklaringsmodeller</a:t>
            </a:r>
            <a:endParaRPr lang="sv-SE" sz="4400" dirty="0">
              <a:latin typeface="Adobe Garamond Pro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595360" cy="493776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2"/>
              </a:buClr>
            </a:pP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>
                <a:schemeClr val="accent2"/>
              </a:buClr>
            </a:pPr>
            <a:r>
              <a:rPr lang="sv-SE" sz="2300" dirty="0" err="1" smtClean="0">
                <a:latin typeface="Adobe Garamond Pro" pitchFamily="18" charset="0"/>
              </a:rPr>
              <a:t>Maslows</a:t>
            </a:r>
            <a:r>
              <a:rPr lang="sv-SE" sz="2300" dirty="0" smtClean="0">
                <a:latin typeface="Adobe Garamond Pro" pitchFamily="18" charset="0"/>
              </a:rPr>
              <a:t> behovstrappa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>
                <a:schemeClr val="accent2"/>
              </a:buClr>
            </a:pPr>
            <a:r>
              <a:rPr lang="sv-SE" sz="2300" dirty="0" smtClean="0">
                <a:latin typeface="Adobe Garamond Pro" pitchFamily="18" charset="0"/>
              </a:rPr>
              <a:t>Jungs analytiska psykologi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>
                <a:schemeClr val="accent2"/>
              </a:buClr>
            </a:pPr>
            <a:r>
              <a:rPr lang="sv-SE" sz="2300" dirty="0" smtClean="0">
                <a:latin typeface="Adobe Garamond Pro" pitchFamily="18" charset="0"/>
              </a:rPr>
              <a:t>Rogers teori (självet, villkorlig kärlek, klientcentrerad terapi)</a:t>
            </a:r>
          </a:p>
        </p:txBody>
      </p:sp>
    </p:spTree>
    <p:extLst>
      <p:ext uri="{BB962C8B-B14F-4D97-AF65-F5344CB8AC3E}">
        <p14:creationId xmlns:p14="http://schemas.microsoft.com/office/powerpoint/2010/main" val="38177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C:\Users\metg\Desktop\behovstrap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61400" cy="683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93346" y="188640"/>
            <a:ext cx="3182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err="1" smtClean="0">
                <a:latin typeface="Adobe Garamond Pro" pitchFamily="18" charset="0"/>
              </a:rPr>
              <a:t>Maslows</a:t>
            </a:r>
            <a:r>
              <a:rPr lang="sv-SE" sz="4000" dirty="0" smtClean="0">
                <a:latin typeface="Adobe Garamond Pro" pitchFamily="18" charset="0"/>
              </a:rPr>
              <a:t> Behovstrappa</a:t>
            </a:r>
            <a:endParaRPr lang="sv-SE" sz="4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1066801"/>
          </a:xfrm>
        </p:spPr>
        <p:txBody>
          <a:bodyPr>
            <a:normAutofit/>
          </a:bodyPr>
          <a:lstStyle/>
          <a:p>
            <a:r>
              <a:rPr lang="sv-SE" sz="4400" dirty="0" smtClean="0">
                <a:latin typeface="Adobe Garamond Pro" pitchFamily="18" charset="0"/>
              </a:rPr>
              <a:t>Jungs </a:t>
            </a:r>
            <a:r>
              <a:rPr lang="sv-SE" sz="4400" dirty="0" err="1" smtClean="0">
                <a:latin typeface="Adobe Garamond Pro" pitchFamily="18" charset="0"/>
              </a:rPr>
              <a:t>analystiska</a:t>
            </a:r>
            <a:r>
              <a:rPr lang="sv-SE" sz="4400" dirty="0" smtClean="0">
                <a:latin typeface="Adobe Garamond Pro" pitchFamily="18" charset="0"/>
              </a:rPr>
              <a:t> psykologi</a:t>
            </a:r>
            <a:endParaRPr lang="sv-SE" sz="4400" dirty="0">
              <a:latin typeface="Adobe Garamond Pro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4937760"/>
          </a:xfrm>
        </p:spPr>
        <p:txBody>
          <a:bodyPr/>
          <a:lstStyle/>
          <a:p>
            <a:pPr marL="342900" indent="-342900">
              <a:buClrTx/>
            </a:pPr>
            <a:r>
              <a:rPr lang="sv-SE" sz="2300" dirty="0" smtClean="0">
                <a:latin typeface="Adobe Garamond Pro" pitchFamily="18" charset="0"/>
              </a:rPr>
              <a:t>Tankar och känslor, förnimmelse och intuition</a:t>
            </a:r>
            <a:br>
              <a:rPr lang="sv-SE" sz="2300" dirty="0" smtClean="0">
                <a:latin typeface="Adobe Garamond Pro" pitchFamily="18" charset="0"/>
              </a:rPr>
            </a:br>
            <a:r>
              <a:rPr lang="sv-SE" sz="2300" dirty="0" smtClean="0">
                <a:latin typeface="Adobe Garamond Pro" pitchFamily="18" charset="0"/>
              </a:rPr>
              <a:t/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Tx/>
            </a:pPr>
            <a:r>
              <a:rPr lang="sv-SE" sz="2300" dirty="0" smtClean="0">
                <a:latin typeface="Adobe Garamond Pro" pitchFamily="18" charset="0"/>
              </a:rPr>
              <a:t>Arbetade med Freud, kan därför påminna om överjaget och </a:t>
            </a:r>
            <a:r>
              <a:rPr lang="sv-SE" sz="2300" dirty="0" err="1" smtClean="0">
                <a:latin typeface="Adobe Garamond Pro" pitchFamily="18" charset="0"/>
              </a:rPr>
              <a:t>detet</a:t>
            </a:r>
            <a:r>
              <a:rPr lang="sv-SE" sz="2300" dirty="0" smtClean="0">
                <a:latin typeface="Adobe Garamond Pro" pitchFamily="18" charset="0"/>
              </a:rPr>
              <a:t/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Tx/>
            </a:pPr>
            <a:endParaRPr lang="sv-SE" sz="2300" dirty="0">
              <a:latin typeface="Adobe Garamond Pro" pitchFamily="18" charset="0"/>
            </a:endParaRPr>
          </a:p>
          <a:p>
            <a:pPr marL="342900" indent="-342900">
              <a:buClrTx/>
            </a:pPr>
            <a:r>
              <a:rPr lang="sv-SE" sz="2300" dirty="0" smtClean="0">
                <a:latin typeface="Adobe Garamond Pro" pitchFamily="18" charset="0"/>
              </a:rPr>
              <a:t>Personan och skuggan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Tx/>
            </a:pPr>
            <a:endParaRPr lang="sv-SE" sz="2300" dirty="0">
              <a:latin typeface="Adobe Garamond Pro" pitchFamily="18" charset="0"/>
            </a:endParaRPr>
          </a:p>
          <a:p>
            <a:pPr marL="342900" indent="-342900">
              <a:buClrTx/>
            </a:pPr>
            <a:r>
              <a:rPr lang="sv-SE" sz="2300" dirty="0" smtClean="0">
                <a:latin typeface="Adobe Garamond Pro" pitchFamily="18" charset="0"/>
              </a:rPr>
              <a:t>”Helheten är mer än summan av delarna” </a:t>
            </a:r>
          </a:p>
          <a:p>
            <a:pPr marL="342900" indent="-342900">
              <a:buClrTx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51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sv-SE" sz="4400" dirty="0" smtClean="0">
                <a:latin typeface="Adobe Garamond Pro" pitchFamily="18" charset="0"/>
              </a:rPr>
              <a:t>Carl Rogers, </a:t>
            </a:r>
            <a:r>
              <a:rPr lang="sv-SE" dirty="0" smtClean="0">
                <a:latin typeface="Adobe Garamond Pro" pitchFamily="18" charset="0"/>
              </a:rPr>
              <a:t>självet, villkorlig kärlek och klientcentrerad terapi</a:t>
            </a:r>
            <a:endParaRPr lang="sv-SE" dirty="0">
              <a:latin typeface="Adobe Garamond Pro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595360" cy="4937760"/>
          </a:xfrm>
        </p:spPr>
        <p:txBody>
          <a:bodyPr>
            <a:normAutofit/>
          </a:bodyPr>
          <a:lstStyle/>
          <a:p>
            <a:pPr marL="342900" indent="-342900">
              <a:buClrTx/>
            </a:pP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Tx/>
            </a:pPr>
            <a:r>
              <a:rPr lang="sv-SE" sz="2300" dirty="0" smtClean="0">
                <a:latin typeface="Adobe Garamond Pro" pitchFamily="18" charset="0"/>
              </a:rPr>
              <a:t>Barn- och ungdomspsykiatrin</a:t>
            </a:r>
            <a:br>
              <a:rPr lang="sv-SE" sz="2300" dirty="0" smtClean="0">
                <a:latin typeface="Adobe Garamond Pro" pitchFamily="18" charset="0"/>
              </a:rPr>
            </a:br>
            <a:r>
              <a:rPr lang="sv-SE" sz="2300" dirty="0" smtClean="0">
                <a:latin typeface="Adobe Garamond Pro" pitchFamily="18" charset="0"/>
              </a:rPr>
              <a:t/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Tx/>
            </a:pPr>
            <a:r>
              <a:rPr lang="sv-SE" sz="2300" dirty="0" smtClean="0">
                <a:latin typeface="Adobe Garamond Pro" pitchFamily="18" charset="0"/>
              </a:rPr>
              <a:t>Subjektiva upplevelser </a:t>
            </a:r>
            <a:br>
              <a:rPr lang="sv-SE" sz="2300" dirty="0" smtClean="0">
                <a:latin typeface="Adobe Garamond Pro" pitchFamily="18" charset="0"/>
              </a:rPr>
            </a:br>
            <a:r>
              <a:rPr lang="sv-SE" sz="2300" dirty="0" smtClean="0">
                <a:latin typeface="Adobe Garamond Pro" pitchFamily="18" charset="0"/>
              </a:rPr>
              <a:t/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Tx/>
            </a:pPr>
            <a:r>
              <a:rPr lang="sv-SE" sz="2300" dirty="0">
                <a:latin typeface="Adobe Garamond Pro" pitchFamily="18" charset="0"/>
              </a:rPr>
              <a:t>M</a:t>
            </a:r>
            <a:r>
              <a:rPr lang="sv-SE" sz="2300" dirty="0" smtClean="0">
                <a:latin typeface="Adobe Garamond Pro" pitchFamily="18" charset="0"/>
              </a:rPr>
              <a:t>edfödda strävan efter positiva upplevelser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 marL="342900" indent="-342900">
              <a:buClrTx/>
            </a:pPr>
            <a:endParaRPr lang="sv-SE" sz="2300" dirty="0">
              <a:latin typeface="Adobe Garamond Pro" pitchFamily="18" charset="0"/>
            </a:endParaRPr>
          </a:p>
          <a:p>
            <a:pPr marL="342900" indent="-342900">
              <a:buClrTx/>
            </a:pPr>
            <a:r>
              <a:rPr lang="sv-SE" sz="2300" dirty="0" smtClean="0">
                <a:latin typeface="Adobe Garamond Pro" pitchFamily="18" charset="0"/>
              </a:rPr>
              <a:t>Inre konflikt om ens värderingar inte samtycker samhällets</a:t>
            </a:r>
          </a:p>
          <a:p>
            <a:pPr marL="342900" indent="-342900">
              <a:buClrTx/>
            </a:pPr>
            <a:endParaRPr lang="sv-SE" sz="2300" dirty="0" smtClean="0">
              <a:latin typeface="Adobe Garamond Pro" pitchFamily="18" charset="0"/>
            </a:endParaRPr>
          </a:p>
        </p:txBody>
      </p:sp>
      <p:pic>
        <p:nvPicPr>
          <p:cNvPr id="2050" name="Picture 2" descr="C:\Users\metg\Desktop\Carl_Ro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977604"/>
            <a:ext cx="2402277" cy="309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323528" y="0"/>
            <a:ext cx="8595360" cy="662473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sv-SE" sz="2300" dirty="0" smtClean="0">
              <a:latin typeface="Adobe Garamond Pro" pitchFamily="18" charset="0"/>
            </a:endParaRPr>
          </a:p>
          <a:p>
            <a:pPr>
              <a:buClr>
                <a:schemeClr val="tx1"/>
              </a:buClr>
            </a:pPr>
            <a:r>
              <a:rPr lang="sv-SE" sz="2300" dirty="0" smtClean="0">
                <a:latin typeface="Adobe Garamond Pro" pitchFamily="18" charset="0"/>
              </a:rPr>
              <a:t>”Jag”</a:t>
            </a:r>
            <a:br>
              <a:rPr lang="sv-SE" sz="2300" dirty="0" smtClean="0">
                <a:latin typeface="Adobe Garamond Pro" pitchFamily="18" charset="0"/>
              </a:rPr>
            </a:br>
            <a:r>
              <a:rPr lang="sv-SE" sz="2300" dirty="0" smtClean="0">
                <a:latin typeface="Adobe Garamond Pro" pitchFamily="18" charset="0"/>
              </a:rPr>
              <a:t/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1"/>
              </a:buClr>
            </a:pPr>
            <a:r>
              <a:rPr lang="sv-SE" sz="2300" dirty="0" smtClean="0">
                <a:latin typeface="Adobe Garamond Pro" pitchFamily="18" charset="0"/>
              </a:rPr>
              <a:t>Realsjälvet – egenskaper, känslor, tankar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>
              <a:buClr>
                <a:schemeClr val="tx1"/>
              </a:buClr>
            </a:pPr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1"/>
              </a:buClr>
            </a:pPr>
            <a:r>
              <a:rPr lang="sv-SE" sz="2300" dirty="0" smtClean="0">
                <a:latin typeface="Adobe Garamond Pro" pitchFamily="18" charset="0"/>
              </a:rPr>
              <a:t>Information och erfarenhet inte överensstämmer med självbild, sker förnekelse och förvrängning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>
              <a:buClr>
                <a:schemeClr val="tx1"/>
              </a:buClr>
            </a:pPr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1"/>
              </a:buClr>
            </a:pPr>
            <a:r>
              <a:rPr lang="sv-SE" sz="2300" dirty="0" smtClean="0">
                <a:latin typeface="Adobe Garamond Pro" pitchFamily="18" charset="0"/>
              </a:rPr>
              <a:t>Idealsjälvet – drömbild av hur vi vill vara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>
              <a:buClr>
                <a:schemeClr val="tx1"/>
              </a:buClr>
            </a:pPr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1"/>
              </a:buClr>
            </a:pPr>
            <a:r>
              <a:rPr lang="sv-SE" sz="2300" dirty="0" smtClean="0">
                <a:latin typeface="Adobe Garamond Pro" pitchFamily="18" charset="0"/>
              </a:rPr>
              <a:t>Överensstämmer realsjälvet med idealsjälvet, blir man tillfredsställd, stämmer det inte blir man missnöjd</a:t>
            </a:r>
          </a:p>
        </p:txBody>
      </p:sp>
    </p:spTree>
    <p:extLst>
      <p:ext uri="{BB962C8B-B14F-4D97-AF65-F5344CB8AC3E}">
        <p14:creationId xmlns:p14="http://schemas.microsoft.com/office/powerpoint/2010/main" val="295327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8869680" cy="6624736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sv-SE" sz="2300" dirty="0" smtClean="0">
                <a:latin typeface="Adobe Garamond Pro" pitchFamily="18" charset="0"/>
              </a:rPr>
              <a:t>Barn får villkorslös kärlek och accepteras som den är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r>
              <a:rPr lang="sv-SE" sz="2300" dirty="0" smtClean="0">
                <a:latin typeface="Adobe Garamond Pro" pitchFamily="18" charset="0"/>
              </a:rPr>
              <a:t>Idealsjälvet och realsjälvet bli kongruent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r>
              <a:rPr lang="sv-SE" sz="2300" dirty="0" smtClean="0">
                <a:latin typeface="Adobe Garamond Pro" pitchFamily="18" charset="0"/>
              </a:rPr>
              <a:t>Stämmer de inte överens blir det inkongruens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r>
              <a:rPr lang="sv-SE" sz="2300" dirty="0" smtClean="0">
                <a:latin typeface="Adobe Garamond Pro" pitchFamily="18" charset="0"/>
              </a:rPr>
              <a:t>Glapp, intvingat beteende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 smtClean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r>
              <a:rPr lang="sv-SE" sz="2300" dirty="0" smtClean="0">
                <a:latin typeface="Adobe Garamond Pro" pitchFamily="18" charset="0"/>
              </a:rPr>
              <a:t>Fullt fungerande person=kongruent självbild</a:t>
            </a:r>
          </a:p>
          <a:p>
            <a:endParaRPr lang="sv-SE" sz="2300" dirty="0" smtClean="0">
              <a:latin typeface="Adobe Garamond Pro" pitchFamily="18" charset="0"/>
            </a:endParaRP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53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63289" y="908720"/>
            <a:ext cx="8856984" cy="655272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sv-SE" sz="2300" dirty="0" smtClean="0">
                <a:latin typeface="Adobe Garamond Pro" pitchFamily="18" charset="0"/>
              </a:rPr>
              <a:t>Klientcentrerad terapi</a:t>
            </a:r>
          </a:p>
          <a:p>
            <a:pPr>
              <a:buClr>
                <a:schemeClr val="tx2"/>
              </a:buClr>
            </a:pPr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r>
              <a:rPr lang="sv-SE" sz="2300" dirty="0" smtClean="0">
                <a:latin typeface="Adobe Garamond Pro" pitchFamily="18" charset="0"/>
              </a:rPr>
              <a:t>Individidens upplevelser i centrum</a:t>
            </a:r>
          </a:p>
          <a:p>
            <a:pPr>
              <a:buClr>
                <a:schemeClr val="tx2"/>
              </a:buClr>
            </a:pPr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r>
              <a:rPr lang="sv-SE" sz="2300" dirty="0" smtClean="0">
                <a:latin typeface="Adobe Garamond Pro" pitchFamily="18" charset="0"/>
              </a:rPr>
              <a:t>Sjuk eller inte, inte väsentligt</a:t>
            </a:r>
          </a:p>
          <a:p>
            <a:pPr>
              <a:buClr>
                <a:schemeClr val="tx2"/>
              </a:buClr>
            </a:pPr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r>
              <a:rPr lang="sv-SE" sz="2300" dirty="0" smtClean="0">
                <a:latin typeface="Adobe Garamond Pro" pitchFamily="18" charset="0"/>
              </a:rPr>
              <a:t>Fokus på problem och svårigheter</a:t>
            </a:r>
          </a:p>
          <a:p>
            <a:pPr>
              <a:buClr>
                <a:schemeClr val="tx2"/>
              </a:buClr>
            </a:pPr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r>
              <a:rPr lang="sv-SE" sz="2300" dirty="0" smtClean="0">
                <a:latin typeface="Adobe Garamond Pro" pitchFamily="18" charset="0"/>
              </a:rPr>
              <a:t>Klienten själv kan lösa sina problem</a:t>
            </a:r>
            <a:br>
              <a:rPr lang="sv-SE" sz="2300" dirty="0" smtClean="0">
                <a:latin typeface="Adobe Garamond Pro" pitchFamily="18" charset="0"/>
              </a:rPr>
            </a:br>
            <a:endParaRPr lang="sv-SE" sz="2300" dirty="0">
              <a:latin typeface="Adobe Garamond Pro" pitchFamily="18" charset="0"/>
            </a:endParaRPr>
          </a:p>
          <a:p>
            <a:pPr>
              <a:buClr>
                <a:schemeClr val="tx2"/>
              </a:buClr>
            </a:pPr>
            <a:r>
              <a:rPr lang="sv-SE" sz="2300" dirty="0" smtClean="0">
                <a:latin typeface="Adobe Garamond Pro" pitchFamily="18" charset="0"/>
              </a:rPr>
              <a:t>Tar fram alla sidor av personlighet, självbild kongruent</a:t>
            </a:r>
          </a:p>
          <a:p>
            <a:endParaRPr lang="sv-SE" sz="2300" dirty="0">
              <a:latin typeface="Adobe Garamond Pro" pitchFamily="18" charset="0"/>
            </a:endParaRPr>
          </a:p>
          <a:p>
            <a:endParaRPr lang="sv-SE" sz="23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32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npassat 12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D1C1C3"/>
      </a:accent1>
      <a:accent2>
        <a:srgbClr val="6B4F54"/>
      </a:accent2>
      <a:accent3>
        <a:srgbClr val="66553E"/>
      </a:accent3>
      <a:accent4>
        <a:srgbClr val="848058"/>
      </a:accent4>
      <a:accent5>
        <a:srgbClr val="AFA14B"/>
      </a:accent5>
      <a:accent6>
        <a:srgbClr val="D1C1C3"/>
      </a:accent6>
      <a:hlink>
        <a:srgbClr val="F2F2F2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235</TotalTime>
  <Words>116</Words>
  <Application>Microsoft Office PowerPoint</Application>
  <PresentationFormat>Bildspel på skärmen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Soho</vt:lpstr>
      <vt:lpstr>Det humanistiska perspektivet</vt:lpstr>
      <vt:lpstr>Vad är det? </vt:lpstr>
      <vt:lpstr>Förklaringsmodeller</vt:lpstr>
      <vt:lpstr>PowerPoint-presentation</vt:lpstr>
      <vt:lpstr>Jungs analystiska psykologi</vt:lpstr>
      <vt:lpstr>Carl Rogers, självet, villkorlig kärlek och klientcentrerad terapi</vt:lpstr>
      <vt:lpstr>PowerPoint-presentation</vt:lpstr>
      <vt:lpstr>PowerPoint-presentation</vt:lpstr>
      <vt:lpstr>PowerPoint-presentation</vt:lpstr>
      <vt:lpstr>Diskussion om Rogers</vt:lpstr>
      <vt:lpstr>Maslows Trappa – Sagan om Ringen</vt:lpstr>
      <vt:lpstr>PowerPoint-presentation</vt:lpstr>
      <vt:lpstr>Kritik mot det humanistiska perspektivet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humanistiska perspektivet</dc:title>
  <dc:creator>metg</dc:creator>
  <cp:lastModifiedBy>metg</cp:lastModifiedBy>
  <cp:revision>21</cp:revision>
  <dcterms:created xsi:type="dcterms:W3CDTF">2012-05-22T12:01:10Z</dcterms:created>
  <dcterms:modified xsi:type="dcterms:W3CDTF">2012-05-30T14:04:46Z</dcterms:modified>
</cp:coreProperties>
</file>