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4224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842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75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019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2538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57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607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046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020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661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076B2-53FA-4C6A-90D2-7FB7B5C977D1}" type="datetimeFigureOut">
              <a:rPr lang="sv-SE" smtClean="0"/>
              <a:t>2012-05-30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B1D5E-17D3-49E6-B9EF-43C4A7F606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58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Psykodynamiska perspektivet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16" y="3356992"/>
            <a:ext cx="2664296" cy="296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1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Sexualdriften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Utvecklingen utgår från </a:t>
            </a:r>
            <a:br>
              <a:rPr lang="sv-SE" dirty="0" smtClean="0"/>
            </a:br>
            <a:r>
              <a:rPr lang="sv-SE" dirty="0" smtClean="0"/>
              <a:t>sexualdriften</a:t>
            </a:r>
          </a:p>
          <a:p>
            <a:r>
              <a:rPr lang="sv-SE" dirty="0" smtClean="0"/>
              <a:t>Fem faser</a:t>
            </a:r>
          </a:p>
          <a:p>
            <a:r>
              <a:rPr lang="sv-SE" dirty="0" smtClean="0"/>
              <a:t>T.ex. barn tillfredsställer sig genom att klara av saker.</a:t>
            </a:r>
            <a:endParaRPr lang="sv-S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64637"/>
            <a:ext cx="2929136" cy="2395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8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Försvarsmekanismer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Jaget skaffat olika strategier</a:t>
            </a:r>
          </a:p>
          <a:p>
            <a:r>
              <a:rPr lang="sv-SE" dirty="0" smtClean="0"/>
              <a:t>Utvecklar dessa omedvetet</a:t>
            </a:r>
          </a:p>
          <a:p>
            <a:r>
              <a:rPr lang="sv-SE" dirty="0" smtClean="0"/>
              <a:t>Överdrift </a:t>
            </a:r>
            <a:r>
              <a:rPr lang="sv-SE" dirty="0" smtClean="0">
                <a:sym typeface="Wingdings" pitchFamily="2" charset="2"/>
              </a:rPr>
              <a:t> psykisk ohälsa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04048"/>
            <a:ext cx="3548397" cy="266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5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Försvarsmekanismer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Bortträngning </a:t>
            </a:r>
            <a:br>
              <a:rPr lang="sv-SE" b="1" dirty="0" smtClean="0"/>
            </a:br>
            <a:r>
              <a:rPr lang="sv-SE" dirty="0"/>
              <a:t>	</a:t>
            </a:r>
            <a:r>
              <a:rPr lang="sv-SE" sz="2800" dirty="0" smtClean="0"/>
              <a:t>- tankar minnen trängs undan medvetet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3600" dirty="0" smtClean="0"/>
              <a:t>	</a:t>
            </a:r>
            <a:r>
              <a:rPr lang="sv-SE" sz="2400" dirty="0" smtClean="0"/>
              <a:t>ex. smärtan att föda barn eller tandläkarbesök.</a:t>
            </a:r>
          </a:p>
          <a:p>
            <a:r>
              <a:rPr lang="sv-SE" b="1" dirty="0" smtClean="0"/>
              <a:t>Förnekelse</a:t>
            </a: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	</a:t>
            </a:r>
            <a:r>
              <a:rPr lang="sv-SE" sz="2800" dirty="0" smtClean="0"/>
              <a:t>-inte medvetet. Sålla bort en</a:t>
            </a:r>
            <a:br>
              <a:rPr lang="sv-SE" sz="2800" dirty="0" smtClean="0"/>
            </a:br>
            <a:r>
              <a:rPr lang="sv-SE" sz="2800" dirty="0" smtClean="0"/>
              <a:t> 	del av verkligheten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	</a:t>
            </a:r>
            <a:r>
              <a:rPr lang="sv-SE" sz="2400" dirty="0" smtClean="0"/>
              <a:t>ex. alkoholister, barn som snattat</a:t>
            </a:r>
            <a:endParaRPr lang="sv-S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3717032"/>
            <a:ext cx="3247123" cy="3247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0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Reaktionsbildning </a:t>
            </a:r>
          </a:p>
          <a:p>
            <a:pPr marL="0" indent="0">
              <a:buNone/>
            </a:pPr>
            <a:r>
              <a:rPr lang="sv-SE" sz="2800" dirty="0" smtClean="0"/>
              <a:t>	-vända en känsla till helt motsatt</a:t>
            </a:r>
            <a:endParaRPr lang="sv-SE" sz="2800" dirty="0"/>
          </a:p>
          <a:p>
            <a:pPr marL="0" indent="0">
              <a:buNone/>
            </a:pPr>
            <a:r>
              <a:rPr lang="sv-SE" sz="2800" dirty="0" smtClean="0"/>
              <a:t>	-dölja förbjudna känslor för överjaget</a:t>
            </a:r>
          </a:p>
          <a:p>
            <a:pPr marL="0" indent="0">
              <a:buNone/>
            </a:pPr>
            <a:r>
              <a:rPr lang="sv-SE" sz="2400" dirty="0" smtClean="0"/>
              <a:t>	ex. små barns känslor till varandra</a:t>
            </a:r>
          </a:p>
          <a:p>
            <a:pPr marL="0" indent="0">
              <a:buNone/>
            </a:pPr>
            <a:r>
              <a:rPr lang="sv-SE" b="1" dirty="0" smtClean="0"/>
              <a:t>Rationalisering</a:t>
            </a:r>
            <a:endParaRPr lang="sv-SE" dirty="0" smtClean="0"/>
          </a:p>
          <a:p>
            <a:pPr lvl="1">
              <a:buFontTx/>
              <a:buChar char="-"/>
            </a:pPr>
            <a:r>
              <a:rPr lang="sv-SE" dirty="0" smtClean="0"/>
              <a:t>Tolkar verklighet och oss </a:t>
            </a:r>
            <a:br>
              <a:rPr lang="sv-SE" dirty="0" smtClean="0"/>
            </a:br>
            <a:r>
              <a:rPr lang="sv-SE" dirty="0" smtClean="0"/>
              <a:t>själva så tilltalande som möjligt</a:t>
            </a:r>
          </a:p>
          <a:p>
            <a:pPr lvl="1">
              <a:buFontTx/>
              <a:buChar char="-"/>
            </a:pPr>
            <a:r>
              <a:rPr lang="sv-SE" dirty="0" smtClean="0"/>
              <a:t>Goda grunder för sitt</a:t>
            </a:r>
            <a:br>
              <a:rPr lang="sv-SE" dirty="0" smtClean="0"/>
            </a:br>
            <a:r>
              <a:rPr lang="sv-SE" dirty="0" smtClean="0"/>
              <a:t> agerande</a:t>
            </a:r>
          </a:p>
          <a:p>
            <a:pPr marL="0" indent="0">
              <a:buNone/>
            </a:pPr>
            <a:r>
              <a:rPr lang="sv-SE" sz="2000" dirty="0" smtClean="0"/>
              <a:t>	</a:t>
            </a:r>
            <a:r>
              <a:rPr lang="sv-SE" sz="2400" dirty="0" smtClean="0"/>
              <a:t>ex. inte hjälpa kompis att flytta</a:t>
            </a:r>
            <a:endParaRPr lang="sv-SE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857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29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Projektion </a:t>
            </a:r>
          </a:p>
          <a:p>
            <a:pPr lvl="1">
              <a:buFontTx/>
              <a:buChar char="-"/>
            </a:pPr>
            <a:r>
              <a:rPr lang="sv-SE" dirty="0" smtClean="0"/>
              <a:t>Lägga över förbjudna känslor på någon annan</a:t>
            </a:r>
          </a:p>
          <a:p>
            <a:pPr lvl="1">
              <a:buFontTx/>
              <a:buChar char="-"/>
            </a:pPr>
            <a:r>
              <a:rPr lang="sv-SE" dirty="0" smtClean="0"/>
              <a:t>Beskylla någon annan</a:t>
            </a:r>
          </a:p>
          <a:p>
            <a:pPr marL="0" indent="0">
              <a:buNone/>
            </a:pPr>
            <a:r>
              <a:rPr lang="sv-SE" sz="2400" dirty="0" smtClean="0"/>
              <a:t>	ex. Lisa är dum</a:t>
            </a:r>
          </a:p>
          <a:p>
            <a:r>
              <a:rPr lang="sv-SE" b="1" dirty="0" smtClean="0"/>
              <a:t>Identifikation</a:t>
            </a:r>
            <a:endParaRPr lang="sv-SE" sz="2400" dirty="0" smtClean="0"/>
          </a:p>
          <a:p>
            <a:pPr lvl="1">
              <a:buFontTx/>
              <a:buChar char="-"/>
            </a:pPr>
            <a:r>
              <a:rPr lang="sv-SE" dirty="0" smtClean="0"/>
              <a:t>Egenskaper hos andra och </a:t>
            </a:r>
            <a:br>
              <a:rPr lang="sv-SE" dirty="0" smtClean="0"/>
            </a:br>
            <a:r>
              <a:rPr lang="sv-SE" dirty="0" smtClean="0"/>
              <a:t>införlivar dessa i sig själv</a:t>
            </a:r>
            <a:br>
              <a:rPr lang="sv-SE" dirty="0" smtClean="0"/>
            </a:br>
            <a:r>
              <a:rPr lang="sv-SE" sz="2400" dirty="0" smtClean="0"/>
              <a:t>ex. hejarklack, demonstration</a:t>
            </a:r>
            <a:endParaRPr lang="sv-SE" sz="32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13" y="2852936"/>
            <a:ext cx="4000153" cy="324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652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Förskjutning </a:t>
            </a:r>
          </a:p>
          <a:p>
            <a:pPr>
              <a:buFontTx/>
              <a:buChar char="-"/>
            </a:pPr>
            <a:r>
              <a:rPr lang="sv-SE" sz="2800" dirty="0" smtClean="0"/>
              <a:t>En känsla som är avsedd för en person förskjuts till någon annan</a:t>
            </a:r>
            <a:br>
              <a:rPr lang="sv-SE" sz="2800" dirty="0" smtClean="0"/>
            </a:br>
            <a:r>
              <a:rPr lang="sv-SE" sz="2400" dirty="0" smtClean="0"/>
              <a:t>ex. arg på chef</a:t>
            </a:r>
          </a:p>
          <a:p>
            <a:pPr>
              <a:buFontTx/>
              <a:buChar char="-"/>
            </a:pPr>
            <a:endParaRPr lang="sv-SE" sz="2400" dirty="0" smtClean="0"/>
          </a:p>
          <a:p>
            <a:r>
              <a:rPr lang="sv-SE" b="1" dirty="0" smtClean="0"/>
              <a:t> Självbestraffning</a:t>
            </a:r>
            <a:endParaRPr lang="sv-SE" sz="2400" dirty="0" smtClean="0"/>
          </a:p>
          <a:p>
            <a:pPr>
              <a:buFontTx/>
              <a:buChar char="-"/>
            </a:pPr>
            <a:r>
              <a:rPr lang="sv-SE" sz="2800" dirty="0" smtClean="0"/>
              <a:t>Motsats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sz="2400" dirty="0" smtClean="0"/>
              <a:t>ex. tvingar oss själva jobba </a:t>
            </a:r>
            <a:br>
              <a:rPr lang="sv-SE" sz="2400" dirty="0" smtClean="0"/>
            </a:br>
            <a:r>
              <a:rPr lang="sv-SE" sz="2400" dirty="0" smtClean="0"/>
              <a:t>hårdare</a:t>
            </a:r>
          </a:p>
        </p:txBody>
      </p:sp>
      <p:pic>
        <p:nvPicPr>
          <p:cNvPr id="13316" name="Picture 4" descr="http://gfx.svd-cdn.se/multimedia/dynamic/00839/arg-chef-mobiltelef_83980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44" y="4498505"/>
            <a:ext cx="4156338" cy="23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 smtClean="0"/>
              <a:t>Regression </a:t>
            </a:r>
          </a:p>
          <a:p>
            <a:pPr lvl="1">
              <a:buFontTx/>
              <a:buChar char="-"/>
            </a:pPr>
            <a:r>
              <a:rPr lang="sv-SE" dirty="0" smtClean="0"/>
              <a:t>Återgå till tidigt stadium i livet</a:t>
            </a:r>
          </a:p>
          <a:p>
            <a:pPr lvl="1">
              <a:buFontTx/>
              <a:buChar char="-"/>
            </a:pPr>
            <a:r>
              <a:rPr lang="sv-SE" dirty="0" smtClean="0"/>
              <a:t>Slippa krav</a:t>
            </a:r>
          </a:p>
          <a:p>
            <a:pPr marL="0" indent="0">
              <a:buNone/>
            </a:pPr>
            <a:r>
              <a:rPr lang="sv-SE" sz="2400" dirty="0"/>
              <a:t>	</a:t>
            </a:r>
            <a:r>
              <a:rPr lang="sv-SE" sz="2400" dirty="0" smtClean="0"/>
              <a:t>ex. barn som får ett syskon</a:t>
            </a:r>
          </a:p>
          <a:p>
            <a:r>
              <a:rPr lang="sv-SE" b="1" dirty="0" err="1" smtClean="0"/>
              <a:t>Splittning</a:t>
            </a:r>
            <a:endParaRPr lang="sv-SE" sz="2400" dirty="0" smtClean="0"/>
          </a:p>
          <a:p>
            <a:pPr marL="0" indent="0">
              <a:buNone/>
            </a:pPr>
            <a:r>
              <a:rPr lang="sv-SE" dirty="0" smtClean="0"/>
              <a:t>	- </a:t>
            </a:r>
            <a:r>
              <a:rPr lang="sv-SE" sz="2800" dirty="0" smtClean="0"/>
              <a:t>Två motstridigheter inom oss själva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	</a:t>
            </a:r>
            <a:r>
              <a:rPr lang="sv-SE" sz="2400" dirty="0" smtClean="0"/>
              <a:t>ex. seriemördare som är djurvän, försäljare</a:t>
            </a:r>
            <a:endParaRPr lang="sv-SE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3100011" cy="232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394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Vad innebär psykodynamiskt perspektiv?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Psykoanalys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5093118" cy="386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7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Om perspektivet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Mest kända och ett av de äldsta</a:t>
            </a:r>
          </a:p>
          <a:p>
            <a:r>
              <a:rPr lang="sv-SE" dirty="0" smtClean="0"/>
              <a:t>Dominerande i </a:t>
            </a:r>
            <a:r>
              <a:rPr lang="sv-SE" dirty="0"/>
              <a:t>E</a:t>
            </a:r>
            <a:r>
              <a:rPr lang="sv-SE" dirty="0" smtClean="0"/>
              <a:t>uropa och USA under 1900-talet</a:t>
            </a:r>
          </a:p>
          <a:p>
            <a:r>
              <a:rPr lang="sv-SE" dirty="0" smtClean="0"/>
              <a:t>Grundar sig i </a:t>
            </a:r>
            <a:r>
              <a:rPr lang="sv-SE" dirty="0"/>
              <a:t>F</a:t>
            </a:r>
            <a:r>
              <a:rPr lang="sv-SE" dirty="0" smtClean="0"/>
              <a:t>reuds </a:t>
            </a:r>
            <a:br>
              <a:rPr lang="sv-SE" dirty="0" smtClean="0"/>
            </a:br>
            <a:r>
              <a:rPr lang="sv-SE" dirty="0" smtClean="0"/>
              <a:t>utvecklingsteori</a:t>
            </a:r>
          </a:p>
          <a:p>
            <a:r>
              <a:rPr lang="sv-SE" dirty="0" smtClean="0"/>
              <a:t>Arvet och miljö har</a:t>
            </a:r>
            <a:br>
              <a:rPr lang="sv-SE" dirty="0" smtClean="0"/>
            </a:br>
            <a:r>
              <a:rPr lang="sv-SE" dirty="0" smtClean="0"/>
              <a:t> stor betydelse</a:t>
            </a:r>
          </a:p>
          <a:p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1"/>
            <a:ext cx="2873611" cy="375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Sigmund Freud</a:t>
            </a:r>
            <a:br>
              <a:rPr lang="sv-SE" dirty="0" smtClean="0"/>
            </a:br>
            <a:r>
              <a:rPr lang="sv-SE" sz="2400" dirty="0" smtClean="0"/>
              <a:t>1856-1939</a:t>
            </a:r>
            <a:endParaRPr lang="sv-SE" sz="6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Österrikisk jude</a:t>
            </a:r>
          </a:p>
          <a:p>
            <a:r>
              <a:rPr lang="sv-SE" dirty="0" smtClean="0"/>
              <a:t>Ekonomiska problem</a:t>
            </a:r>
          </a:p>
          <a:p>
            <a:r>
              <a:rPr lang="sv-SE" dirty="0" smtClean="0"/>
              <a:t>Studerade till läkare</a:t>
            </a:r>
          </a:p>
          <a:p>
            <a:r>
              <a:rPr lang="sv-SE" dirty="0" smtClean="0"/>
              <a:t>Utvecklande behandlingsmetod, psykoanalys</a:t>
            </a:r>
          </a:p>
          <a:p>
            <a:r>
              <a:rPr lang="sv-SE" dirty="0" smtClean="0"/>
              <a:t>Trodde alla beteenden kunde förklaras</a:t>
            </a:r>
          </a:p>
          <a:p>
            <a:r>
              <a:rPr lang="sv-SE" dirty="0" smtClean="0"/>
              <a:t>Tankar spreds över </a:t>
            </a:r>
            <a:r>
              <a:rPr lang="sv-SE" dirty="0"/>
              <a:t>E</a:t>
            </a:r>
            <a:r>
              <a:rPr lang="sv-SE" dirty="0" smtClean="0"/>
              <a:t>uropa</a:t>
            </a:r>
          </a:p>
          <a:p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411760" cy="342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2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Psykets tre strukturer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Detet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	- äldsta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primitiva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drifter, behov, impulser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-dominerar vid barndom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två grunddrifter; sexuella, aggressiva</a:t>
            </a:r>
            <a:endParaRPr lang="sv-S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31407"/>
            <a:ext cx="3305944" cy="3091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21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Psykets tre strukturer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Jaget(egot)</a:t>
            </a:r>
          </a:p>
          <a:p>
            <a:pPr marL="0" indent="0">
              <a:buNone/>
            </a:pPr>
            <a:r>
              <a:rPr lang="sv-SE" dirty="0" smtClean="0"/>
              <a:t>	- utvecklas successivt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den förnuftiga delen av oss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sinnen, minne, motorik, tänkande, språk, 	verklighetsprövning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tar hänsyn till verklighetens krav, är en 	länk mellan </a:t>
            </a:r>
            <a:r>
              <a:rPr lang="sv-SE" dirty="0" err="1" smtClean="0"/>
              <a:t>detet</a:t>
            </a:r>
            <a:r>
              <a:rPr lang="sv-SE" dirty="0" smtClean="0"/>
              <a:t> och överjaget</a:t>
            </a:r>
            <a:endParaRPr lang="sv-S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195" y="1124744"/>
            <a:ext cx="2539806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Psykets tre strukturer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sv-SE" dirty="0" smtClean="0"/>
              <a:t>Överjaget (</a:t>
            </a:r>
            <a:r>
              <a:rPr lang="sv-SE" dirty="0" err="1" smtClean="0"/>
              <a:t>superego</a:t>
            </a:r>
            <a:r>
              <a:rPr lang="sv-SE" dirty="0" smtClean="0"/>
              <a:t>)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samvete, moral, ideal, normer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kontrollerande och utgör </a:t>
            </a:r>
            <a:br>
              <a:rPr lang="sv-SE" dirty="0" smtClean="0"/>
            </a:br>
            <a:r>
              <a:rPr lang="sv-SE" dirty="0" smtClean="0"/>
              <a:t>	samvetet</a:t>
            </a:r>
            <a:endParaRPr lang="sv-SE" dirty="0"/>
          </a:p>
          <a:p>
            <a:pPr marL="0" indent="0">
              <a:buNone/>
            </a:pPr>
            <a:r>
              <a:rPr lang="sv-SE" dirty="0" smtClean="0"/>
              <a:t>	- omedvetet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utvecklas ur uppfostran, vad som är rätt 	respektive fel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strängt överjag </a:t>
            </a:r>
            <a:r>
              <a:rPr lang="sv-SE" dirty="0" smtClean="0">
                <a:sym typeface="Wingdings" pitchFamily="2" charset="2"/>
              </a:rPr>
              <a:t> duger inte i våra egna 	ögon</a:t>
            </a:r>
            <a:endParaRPr lang="sv-SE" dirty="0">
              <a:sym typeface="Wingdings" pitchFamily="2" charset="2"/>
            </a:endParaRPr>
          </a:p>
          <a:p>
            <a:pPr marL="0" indent="0">
              <a:buNone/>
            </a:pPr>
            <a:r>
              <a:rPr lang="sv-SE" dirty="0" smtClean="0">
                <a:sym typeface="Wingdings" pitchFamily="2" charset="2"/>
              </a:rPr>
              <a:t>	- outvecklat överjag  saknar uppfattning 	om vad som är rätt och fel</a:t>
            </a:r>
            <a:endParaRPr lang="sv-S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54158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17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Medvetna och omedvetna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Medvetna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allt som individen för tillfället har i sin 	uppmärksamhet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direkt tillgång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kräver ibland ansträngning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33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Omedvetna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dominerar personligheten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upplevelser, minnen, tankar, känslor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ofta tungt och smärtsamt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vi använder censur</a:t>
            </a:r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smtClean="0"/>
              <a:t>- felsägningar och drömmar</a:t>
            </a: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224" y="3429000"/>
            <a:ext cx="3145532" cy="31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04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123</Words>
  <Application>Microsoft Office PowerPoint</Application>
  <PresentationFormat>Bildspel på skärmen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7" baseType="lpstr">
      <vt:lpstr>Office-tema</vt:lpstr>
      <vt:lpstr>Psykodynamiska perspektivet</vt:lpstr>
      <vt:lpstr>Vad innebär psykodynamiskt perspektiv?</vt:lpstr>
      <vt:lpstr>Om perspektivet</vt:lpstr>
      <vt:lpstr>Sigmund Freud 1856-1939</vt:lpstr>
      <vt:lpstr>Psykets tre strukturer</vt:lpstr>
      <vt:lpstr>Psykets tre strukturer</vt:lpstr>
      <vt:lpstr>Psykets tre strukturer</vt:lpstr>
      <vt:lpstr>Medvetna och omedvetna</vt:lpstr>
      <vt:lpstr>PowerPoint-presentation</vt:lpstr>
      <vt:lpstr>Sexualdriften </vt:lpstr>
      <vt:lpstr>Försvarsmekanismer </vt:lpstr>
      <vt:lpstr>Försvarsmekanismer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Psykodynamiska perspektivet</dc:title>
  <dc:creator>metg</dc:creator>
  <cp:lastModifiedBy>metg</cp:lastModifiedBy>
  <cp:revision>25</cp:revision>
  <dcterms:created xsi:type="dcterms:W3CDTF">2012-05-14T10:20:38Z</dcterms:created>
  <dcterms:modified xsi:type="dcterms:W3CDTF">2012-05-30T14:03:12Z</dcterms:modified>
</cp:coreProperties>
</file>